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7" r:id="rId2"/>
  </p:sldIdLst>
  <p:sldSz cx="29263975" cy="36580763"/>
  <p:notesSz cx="7099300" cy="10234613"/>
  <p:defaultTextStyle>
    <a:defPPr>
      <a:defRPr lang="zh-CN"/>
    </a:defPPr>
    <a:lvl1pPr marL="0" algn="l" defTabSz="3762312" rtl="0" eaLnBrk="1" latinLnBrk="0" hangingPunct="1">
      <a:defRPr sz="7300" kern="1200">
        <a:solidFill>
          <a:schemeClr val="tx1"/>
        </a:solidFill>
        <a:latin typeface="+mn-lt"/>
        <a:ea typeface="+mn-ea"/>
        <a:cs typeface="+mn-cs"/>
      </a:defRPr>
    </a:lvl1pPr>
    <a:lvl2pPr marL="1881156" algn="l" defTabSz="3762312" rtl="0" eaLnBrk="1" latinLnBrk="0" hangingPunct="1">
      <a:defRPr sz="7300" kern="1200">
        <a:solidFill>
          <a:schemeClr val="tx1"/>
        </a:solidFill>
        <a:latin typeface="+mn-lt"/>
        <a:ea typeface="+mn-ea"/>
        <a:cs typeface="+mn-cs"/>
      </a:defRPr>
    </a:lvl2pPr>
    <a:lvl3pPr marL="3762312" algn="l" defTabSz="3762312" rtl="0" eaLnBrk="1" latinLnBrk="0" hangingPunct="1">
      <a:defRPr sz="7300" kern="1200">
        <a:solidFill>
          <a:schemeClr val="tx1"/>
        </a:solidFill>
        <a:latin typeface="+mn-lt"/>
        <a:ea typeface="+mn-ea"/>
        <a:cs typeface="+mn-cs"/>
      </a:defRPr>
    </a:lvl3pPr>
    <a:lvl4pPr marL="5643468" algn="l" defTabSz="3762312" rtl="0" eaLnBrk="1" latinLnBrk="0" hangingPunct="1">
      <a:defRPr sz="7300" kern="1200">
        <a:solidFill>
          <a:schemeClr val="tx1"/>
        </a:solidFill>
        <a:latin typeface="+mn-lt"/>
        <a:ea typeface="+mn-ea"/>
        <a:cs typeface="+mn-cs"/>
      </a:defRPr>
    </a:lvl4pPr>
    <a:lvl5pPr marL="7524624" algn="l" defTabSz="3762312" rtl="0" eaLnBrk="1" latinLnBrk="0" hangingPunct="1">
      <a:defRPr sz="7300" kern="1200">
        <a:solidFill>
          <a:schemeClr val="tx1"/>
        </a:solidFill>
        <a:latin typeface="+mn-lt"/>
        <a:ea typeface="+mn-ea"/>
        <a:cs typeface="+mn-cs"/>
      </a:defRPr>
    </a:lvl5pPr>
    <a:lvl6pPr marL="9405780" algn="l" defTabSz="3762312" rtl="0" eaLnBrk="1" latinLnBrk="0" hangingPunct="1">
      <a:defRPr sz="7300" kern="1200">
        <a:solidFill>
          <a:schemeClr val="tx1"/>
        </a:solidFill>
        <a:latin typeface="+mn-lt"/>
        <a:ea typeface="+mn-ea"/>
        <a:cs typeface="+mn-cs"/>
      </a:defRPr>
    </a:lvl6pPr>
    <a:lvl7pPr marL="11286935" algn="l" defTabSz="3762312" rtl="0" eaLnBrk="1" latinLnBrk="0" hangingPunct="1">
      <a:defRPr sz="7300" kern="1200">
        <a:solidFill>
          <a:schemeClr val="tx1"/>
        </a:solidFill>
        <a:latin typeface="+mn-lt"/>
        <a:ea typeface="+mn-ea"/>
        <a:cs typeface="+mn-cs"/>
      </a:defRPr>
    </a:lvl7pPr>
    <a:lvl8pPr marL="13168091" algn="l" defTabSz="3762312" rtl="0" eaLnBrk="1" latinLnBrk="0" hangingPunct="1">
      <a:defRPr sz="7300" kern="1200">
        <a:solidFill>
          <a:schemeClr val="tx1"/>
        </a:solidFill>
        <a:latin typeface="+mn-lt"/>
        <a:ea typeface="+mn-ea"/>
        <a:cs typeface="+mn-cs"/>
      </a:defRPr>
    </a:lvl8pPr>
    <a:lvl9pPr marL="15049247" algn="l" defTabSz="3762312" rtl="0" eaLnBrk="1" latinLnBrk="0" hangingPunct="1">
      <a:defRPr sz="7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05"/>
    <a:srgbClr val="FAFE48"/>
    <a:srgbClr val="54FFC3"/>
    <a:srgbClr val="EEF17F"/>
    <a:srgbClr val="FEF65C"/>
    <a:srgbClr val="FAFD83"/>
    <a:srgbClr val="FFFB5B"/>
    <a:srgbClr val="FDEA75"/>
    <a:srgbClr val="FFFD73"/>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31" autoAdjust="0"/>
    <p:restoredTop sz="97993" autoAdjust="0"/>
  </p:normalViewPr>
  <p:slideViewPr>
    <p:cSldViewPr>
      <p:cViewPr>
        <p:scale>
          <a:sx n="40" d="100"/>
          <a:sy n="40" d="100"/>
        </p:scale>
        <p:origin x="180" y="5496"/>
      </p:cViewPr>
      <p:guideLst>
        <p:guide orient="horz" pos="11522"/>
        <p:guide pos="921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5FE5D-C384-4492-8FC6-6900CB766F17}" type="doc">
      <dgm:prSet loTypeId="urn:microsoft.com/office/officeart/2005/8/layout/arrow2" loCatId="process" qsTypeId="urn:microsoft.com/office/officeart/2005/8/quickstyle/simple2" qsCatId="simple" csTypeId="urn:microsoft.com/office/officeart/2005/8/colors/accent2_2" csCatId="accent2" phldr="1"/>
      <dgm:spPr/>
    </dgm:pt>
    <dgm:pt modelId="{2E8232A7-C369-4922-82C4-C1237CB2BFB5}">
      <dgm:prSet phldrT="[文本]" custT="1"/>
      <dgm:spPr/>
      <dgm:t>
        <a:bodyPr/>
        <a:lstStyle/>
        <a:p>
          <a:r>
            <a:rPr lang="en-US" altLang="zh-CN" sz="2400" dirty="0" smtClean="0"/>
            <a:t>I observed how he rent a movie from the </a:t>
          </a:r>
          <a:r>
            <a:rPr lang="en-US" altLang="zh-CN" sz="2400" dirty="0" err="1" smtClean="0"/>
            <a:t>redbox</a:t>
          </a:r>
          <a:r>
            <a:rPr lang="en-US" altLang="zh-CN" sz="2400" dirty="0" smtClean="0"/>
            <a:t>.</a:t>
          </a:r>
          <a:endParaRPr lang="zh-CN" altLang="en-US" sz="2400" dirty="0"/>
        </a:p>
      </dgm:t>
    </dgm:pt>
    <dgm:pt modelId="{9AF24A66-C0F3-4CA4-B5B7-39C894C23E35}" type="parTrans" cxnId="{B13622F2-E949-4890-B0A5-1C35BF57CF42}">
      <dgm:prSet/>
      <dgm:spPr/>
      <dgm:t>
        <a:bodyPr/>
        <a:lstStyle/>
        <a:p>
          <a:endParaRPr lang="zh-CN" altLang="en-US"/>
        </a:p>
      </dgm:t>
    </dgm:pt>
    <dgm:pt modelId="{ABAF8846-646F-4C80-9507-B7EE795F23FE}" type="sibTrans" cxnId="{B13622F2-E949-4890-B0A5-1C35BF57CF42}">
      <dgm:prSet/>
      <dgm:spPr/>
      <dgm:t>
        <a:bodyPr/>
        <a:lstStyle/>
        <a:p>
          <a:endParaRPr lang="zh-CN" altLang="en-US"/>
        </a:p>
      </dgm:t>
    </dgm:pt>
    <dgm:pt modelId="{56304A13-8DFD-46F7-9972-3E028C10B23C}">
      <dgm:prSet phldrT="[文本]" custT="1"/>
      <dgm:spPr/>
      <dgm:t>
        <a:bodyPr/>
        <a:lstStyle/>
        <a:p>
          <a:r>
            <a:rPr lang="en-US" altLang="zh-CN" sz="2400" dirty="0" smtClean="0"/>
            <a:t>I interviewed him.</a:t>
          </a:r>
          <a:endParaRPr lang="zh-CN" altLang="en-US" sz="2400" dirty="0"/>
        </a:p>
      </dgm:t>
    </dgm:pt>
    <dgm:pt modelId="{8862BDA9-C5FC-409C-970D-4A530C89A486}" type="parTrans" cxnId="{AAFABBC0-948A-4981-AD1A-C66197903A96}">
      <dgm:prSet/>
      <dgm:spPr/>
      <dgm:t>
        <a:bodyPr/>
        <a:lstStyle/>
        <a:p>
          <a:endParaRPr lang="zh-CN" altLang="en-US"/>
        </a:p>
      </dgm:t>
    </dgm:pt>
    <dgm:pt modelId="{890EE3DB-546B-4DAE-99F7-7F48BA27DC1F}" type="sibTrans" cxnId="{AAFABBC0-948A-4981-AD1A-C66197903A96}">
      <dgm:prSet/>
      <dgm:spPr/>
      <dgm:t>
        <a:bodyPr/>
        <a:lstStyle/>
        <a:p>
          <a:endParaRPr lang="zh-CN" altLang="en-US"/>
        </a:p>
      </dgm:t>
    </dgm:pt>
    <dgm:pt modelId="{C49DC936-C082-4328-A9F4-D2A58EAE5642}">
      <dgm:prSet phldrT="[文本]" custT="1"/>
      <dgm:spPr/>
      <dgm:t>
        <a:bodyPr/>
        <a:lstStyle/>
        <a:p>
          <a:r>
            <a:rPr lang="en-US" altLang="zh-CN" sz="2400" dirty="0" smtClean="0"/>
            <a:t>We re-designed the interface of the </a:t>
          </a:r>
          <a:r>
            <a:rPr lang="en-US" altLang="zh-CN" sz="2400" dirty="0" err="1" smtClean="0"/>
            <a:t>redbox</a:t>
          </a:r>
          <a:r>
            <a:rPr lang="en-US" altLang="zh-CN" sz="2400" dirty="0" smtClean="0"/>
            <a:t> together.   </a:t>
          </a:r>
          <a:endParaRPr lang="zh-CN" altLang="en-US" sz="2400" dirty="0"/>
        </a:p>
      </dgm:t>
    </dgm:pt>
    <dgm:pt modelId="{9E3FC7DD-0779-4E7D-ACC3-4E66E84681B3}" type="parTrans" cxnId="{4272ED94-9D14-4922-9C92-0741FFA82DCC}">
      <dgm:prSet/>
      <dgm:spPr/>
      <dgm:t>
        <a:bodyPr/>
        <a:lstStyle/>
        <a:p>
          <a:endParaRPr lang="zh-CN" altLang="en-US"/>
        </a:p>
      </dgm:t>
    </dgm:pt>
    <dgm:pt modelId="{F39C6BB9-39F5-4B0E-9578-E72FDDC8BCDF}" type="sibTrans" cxnId="{4272ED94-9D14-4922-9C92-0741FFA82DCC}">
      <dgm:prSet/>
      <dgm:spPr/>
      <dgm:t>
        <a:bodyPr/>
        <a:lstStyle/>
        <a:p>
          <a:endParaRPr lang="zh-CN" altLang="en-US"/>
        </a:p>
      </dgm:t>
    </dgm:pt>
    <dgm:pt modelId="{4F5D8366-03A7-441D-80B9-CB6E5EF1E673}" type="pres">
      <dgm:prSet presAssocID="{D865FE5D-C384-4492-8FC6-6900CB766F17}" presName="arrowDiagram" presStyleCnt="0">
        <dgm:presLayoutVars>
          <dgm:chMax val="5"/>
          <dgm:dir/>
          <dgm:resizeHandles val="exact"/>
        </dgm:presLayoutVars>
      </dgm:prSet>
      <dgm:spPr/>
    </dgm:pt>
    <dgm:pt modelId="{114C6CA3-DEEC-4B66-9A23-BBDDDCC35EB9}" type="pres">
      <dgm:prSet presAssocID="{D865FE5D-C384-4492-8FC6-6900CB766F17}" presName="arrow" presStyleLbl="bgShp" presStyleIdx="0" presStyleCnt="1" custLinFactNeighborX="14286" custLinFactNeighborY="-2381"/>
      <dgm:spPr/>
    </dgm:pt>
    <dgm:pt modelId="{D684694B-C294-478E-9331-8A053B6EE2AB}" type="pres">
      <dgm:prSet presAssocID="{D865FE5D-C384-4492-8FC6-6900CB766F17}" presName="arrowDiagram3" presStyleCnt="0"/>
      <dgm:spPr/>
    </dgm:pt>
    <dgm:pt modelId="{66530899-4CF1-43F7-AEE2-FEA35CF77A50}" type="pres">
      <dgm:prSet presAssocID="{2E8232A7-C369-4922-82C4-C1237CB2BFB5}" presName="bullet3a" presStyleLbl="node1" presStyleIdx="0" presStyleCnt="3"/>
      <dgm:spPr/>
    </dgm:pt>
    <dgm:pt modelId="{B1BEDEB3-1653-4589-855B-5390581363E8}" type="pres">
      <dgm:prSet presAssocID="{2E8232A7-C369-4922-82C4-C1237CB2BFB5}" presName="textBox3a" presStyleLbl="revTx" presStyleIdx="0" presStyleCnt="3" custScaleX="148640" custLinFactNeighborX="28740" custLinFactNeighborY="1137">
        <dgm:presLayoutVars>
          <dgm:bulletEnabled val="1"/>
        </dgm:presLayoutVars>
      </dgm:prSet>
      <dgm:spPr/>
      <dgm:t>
        <a:bodyPr/>
        <a:lstStyle/>
        <a:p>
          <a:endParaRPr lang="zh-CN" altLang="en-US"/>
        </a:p>
      </dgm:t>
    </dgm:pt>
    <dgm:pt modelId="{F20ACD15-2D39-4D07-94FA-7E3E478A45A7}" type="pres">
      <dgm:prSet presAssocID="{56304A13-8DFD-46F7-9972-3E028C10B23C}" presName="bullet3b" presStyleLbl="node1" presStyleIdx="1" presStyleCnt="3"/>
      <dgm:spPr/>
    </dgm:pt>
    <dgm:pt modelId="{3ED5F1DE-9F83-489C-BB73-00A57448F8A8}" type="pres">
      <dgm:prSet presAssocID="{56304A13-8DFD-46F7-9972-3E028C10B23C}" presName="textBox3b" presStyleLbl="revTx" presStyleIdx="1" presStyleCnt="3" custScaleX="143529" custLinFactNeighborX="19377" custLinFactNeighborY="565">
        <dgm:presLayoutVars>
          <dgm:bulletEnabled val="1"/>
        </dgm:presLayoutVars>
      </dgm:prSet>
      <dgm:spPr/>
      <dgm:t>
        <a:bodyPr/>
        <a:lstStyle/>
        <a:p>
          <a:endParaRPr lang="zh-CN" altLang="en-US"/>
        </a:p>
      </dgm:t>
    </dgm:pt>
    <dgm:pt modelId="{0E9BE256-05F2-4434-8012-87FBC2405701}" type="pres">
      <dgm:prSet presAssocID="{C49DC936-C082-4328-A9F4-D2A58EAE5642}" presName="bullet3c" presStyleLbl="node1" presStyleIdx="2" presStyleCnt="3"/>
      <dgm:spPr/>
    </dgm:pt>
    <dgm:pt modelId="{7D428D4D-B0CB-4889-ABDD-4C768EF03FA0}" type="pres">
      <dgm:prSet presAssocID="{C49DC936-C082-4328-A9F4-D2A58EAE5642}" presName="textBox3c" presStyleLbl="revTx" presStyleIdx="2" presStyleCnt="3" custScaleX="129100" custLinFactNeighborX="11508" custLinFactNeighborY="1288">
        <dgm:presLayoutVars>
          <dgm:bulletEnabled val="1"/>
        </dgm:presLayoutVars>
      </dgm:prSet>
      <dgm:spPr/>
      <dgm:t>
        <a:bodyPr/>
        <a:lstStyle/>
        <a:p>
          <a:endParaRPr lang="zh-CN" altLang="en-US"/>
        </a:p>
      </dgm:t>
    </dgm:pt>
  </dgm:ptLst>
  <dgm:cxnLst>
    <dgm:cxn modelId="{FC94D665-EF5F-4019-BDCA-080565A25E74}" type="presOf" srcId="{56304A13-8DFD-46F7-9972-3E028C10B23C}" destId="{3ED5F1DE-9F83-489C-BB73-00A57448F8A8}" srcOrd="0" destOrd="0" presId="urn:microsoft.com/office/officeart/2005/8/layout/arrow2"/>
    <dgm:cxn modelId="{AAFABBC0-948A-4981-AD1A-C66197903A96}" srcId="{D865FE5D-C384-4492-8FC6-6900CB766F17}" destId="{56304A13-8DFD-46F7-9972-3E028C10B23C}" srcOrd="1" destOrd="0" parTransId="{8862BDA9-C5FC-409C-970D-4A530C89A486}" sibTransId="{890EE3DB-546B-4DAE-99F7-7F48BA27DC1F}"/>
    <dgm:cxn modelId="{9A5B5412-D532-4FB4-9D9C-9C8FCA25156A}" type="presOf" srcId="{D865FE5D-C384-4492-8FC6-6900CB766F17}" destId="{4F5D8366-03A7-441D-80B9-CB6E5EF1E673}" srcOrd="0" destOrd="0" presId="urn:microsoft.com/office/officeart/2005/8/layout/arrow2"/>
    <dgm:cxn modelId="{4272ED94-9D14-4922-9C92-0741FFA82DCC}" srcId="{D865FE5D-C384-4492-8FC6-6900CB766F17}" destId="{C49DC936-C082-4328-A9F4-D2A58EAE5642}" srcOrd="2" destOrd="0" parTransId="{9E3FC7DD-0779-4E7D-ACC3-4E66E84681B3}" sibTransId="{F39C6BB9-39F5-4B0E-9578-E72FDDC8BCDF}"/>
    <dgm:cxn modelId="{B3DD971E-373F-4003-BEF2-1E305CEA9F10}" type="presOf" srcId="{C49DC936-C082-4328-A9F4-D2A58EAE5642}" destId="{7D428D4D-B0CB-4889-ABDD-4C768EF03FA0}" srcOrd="0" destOrd="0" presId="urn:microsoft.com/office/officeart/2005/8/layout/arrow2"/>
    <dgm:cxn modelId="{8EE2FB6D-1AD8-4513-A51B-F9A29D9D4858}" type="presOf" srcId="{2E8232A7-C369-4922-82C4-C1237CB2BFB5}" destId="{B1BEDEB3-1653-4589-855B-5390581363E8}" srcOrd="0" destOrd="0" presId="urn:microsoft.com/office/officeart/2005/8/layout/arrow2"/>
    <dgm:cxn modelId="{B13622F2-E949-4890-B0A5-1C35BF57CF42}" srcId="{D865FE5D-C384-4492-8FC6-6900CB766F17}" destId="{2E8232A7-C369-4922-82C4-C1237CB2BFB5}" srcOrd="0" destOrd="0" parTransId="{9AF24A66-C0F3-4CA4-B5B7-39C894C23E35}" sibTransId="{ABAF8846-646F-4C80-9507-B7EE795F23FE}"/>
    <dgm:cxn modelId="{B26FFD39-070D-44D5-952A-4CB9234174C0}" type="presParOf" srcId="{4F5D8366-03A7-441D-80B9-CB6E5EF1E673}" destId="{114C6CA3-DEEC-4B66-9A23-BBDDDCC35EB9}" srcOrd="0" destOrd="0" presId="urn:microsoft.com/office/officeart/2005/8/layout/arrow2"/>
    <dgm:cxn modelId="{E7771F60-4DE8-41BC-A48E-23FCDBB25802}" type="presParOf" srcId="{4F5D8366-03A7-441D-80B9-CB6E5EF1E673}" destId="{D684694B-C294-478E-9331-8A053B6EE2AB}" srcOrd="1" destOrd="0" presId="urn:microsoft.com/office/officeart/2005/8/layout/arrow2"/>
    <dgm:cxn modelId="{CAF6CD25-6FE8-4301-AE62-37E6191676E4}" type="presParOf" srcId="{D684694B-C294-478E-9331-8A053B6EE2AB}" destId="{66530899-4CF1-43F7-AEE2-FEA35CF77A50}" srcOrd="0" destOrd="0" presId="urn:microsoft.com/office/officeart/2005/8/layout/arrow2"/>
    <dgm:cxn modelId="{7761325D-DC05-4B63-9126-AB7E5ADC22D3}" type="presParOf" srcId="{D684694B-C294-478E-9331-8A053B6EE2AB}" destId="{B1BEDEB3-1653-4589-855B-5390581363E8}" srcOrd="1" destOrd="0" presId="urn:microsoft.com/office/officeart/2005/8/layout/arrow2"/>
    <dgm:cxn modelId="{C84EAA10-CB34-4C6D-9D5C-5436B4BA7F50}" type="presParOf" srcId="{D684694B-C294-478E-9331-8A053B6EE2AB}" destId="{F20ACD15-2D39-4D07-94FA-7E3E478A45A7}" srcOrd="2" destOrd="0" presId="urn:microsoft.com/office/officeart/2005/8/layout/arrow2"/>
    <dgm:cxn modelId="{E4C3C559-76B5-4BE9-BCB5-57C12C744B39}" type="presParOf" srcId="{D684694B-C294-478E-9331-8A053B6EE2AB}" destId="{3ED5F1DE-9F83-489C-BB73-00A57448F8A8}" srcOrd="3" destOrd="0" presId="urn:microsoft.com/office/officeart/2005/8/layout/arrow2"/>
    <dgm:cxn modelId="{B83C0D22-3C32-4E35-8E13-4FDE209F73A8}" type="presParOf" srcId="{D684694B-C294-478E-9331-8A053B6EE2AB}" destId="{0E9BE256-05F2-4434-8012-87FBC2405701}" srcOrd="4" destOrd="0" presId="urn:microsoft.com/office/officeart/2005/8/layout/arrow2"/>
    <dgm:cxn modelId="{3342D277-B508-4122-9019-62EDE423D324}" type="presParOf" srcId="{D684694B-C294-478E-9331-8A053B6EE2AB}" destId="{7D428D4D-B0CB-4889-ABDD-4C768EF03FA0}"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4C6CA3-DEEC-4B66-9A23-BBDDDCC35EB9}">
      <dsp:nvSpPr>
        <dsp:cNvPr id="0" name=""/>
        <dsp:cNvSpPr/>
      </dsp:nvSpPr>
      <dsp:spPr>
        <a:xfrm>
          <a:off x="1699388" y="0"/>
          <a:ext cx="9677875" cy="6048671"/>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530899-4CF1-43F7-AEE2-FEA35CF77A50}">
      <dsp:nvSpPr>
        <dsp:cNvPr id="0" name=""/>
        <dsp:cNvSpPr/>
      </dsp:nvSpPr>
      <dsp:spPr>
        <a:xfrm>
          <a:off x="2078784" y="4174793"/>
          <a:ext cx="251624" cy="251624"/>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1BEDEB3-1653-4589-855B-5390581363E8}">
      <dsp:nvSpPr>
        <dsp:cNvPr id="0" name=""/>
        <dsp:cNvSpPr/>
      </dsp:nvSpPr>
      <dsp:spPr>
        <a:xfrm>
          <a:off x="2304265" y="4300605"/>
          <a:ext cx="3351750" cy="17480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31" tIns="0" rIns="0" bIns="0" numCol="1" spcCol="1270" anchor="t" anchorCtr="0">
          <a:noAutofit/>
        </a:bodyPr>
        <a:lstStyle/>
        <a:p>
          <a:pPr lvl="0" algn="l" defTabSz="1066800">
            <a:lnSpc>
              <a:spcPct val="90000"/>
            </a:lnSpc>
            <a:spcBef>
              <a:spcPct val="0"/>
            </a:spcBef>
            <a:spcAft>
              <a:spcPct val="35000"/>
            </a:spcAft>
          </a:pPr>
          <a:r>
            <a:rPr lang="en-US" altLang="zh-CN" sz="2400" kern="1200" dirty="0" smtClean="0"/>
            <a:t>I observed how he rent a movie from the </a:t>
          </a:r>
          <a:r>
            <a:rPr lang="en-US" altLang="zh-CN" sz="2400" kern="1200" dirty="0" err="1" smtClean="0"/>
            <a:t>redbox</a:t>
          </a:r>
          <a:r>
            <a:rPr lang="en-US" altLang="zh-CN" sz="2400" kern="1200" dirty="0" smtClean="0"/>
            <a:t>.</a:t>
          </a:r>
          <a:endParaRPr lang="zh-CN" altLang="en-US" sz="2400" kern="1200" dirty="0"/>
        </a:p>
      </dsp:txBody>
      <dsp:txXfrm>
        <a:off x="2304265" y="4300605"/>
        <a:ext cx="3351750" cy="1748066"/>
      </dsp:txXfrm>
    </dsp:sp>
    <dsp:sp modelId="{F20ACD15-2D39-4D07-94FA-7E3E478A45A7}">
      <dsp:nvSpPr>
        <dsp:cNvPr id="0" name=""/>
        <dsp:cNvSpPr/>
      </dsp:nvSpPr>
      <dsp:spPr>
        <a:xfrm>
          <a:off x="4299856" y="2530764"/>
          <a:ext cx="454860" cy="454860"/>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ED5F1DE-9F83-489C-BB73-00A57448F8A8}">
      <dsp:nvSpPr>
        <dsp:cNvPr id="0" name=""/>
        <dsp:cNvSpPr/>
      </dsp:nvSpPr>
      <dsp:spPr>
        <a:xfrm>
          <a:off x="4471832" y="2758194"/>
          <a:ext cx="3333733" cy="32904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021" tIns="0" rIns="0" bIns="0" numCol="1" spcCol="1270" anchor="t" anchorCtr="0">
          <a:noAutofit/>
        </a:bodyPr>
        <a:lstStyle/>
        <a:p>
          <a:pPr lvl="0" algn="l" defTabSz="1066800">
            <a:lnSpc>
              <a:spcPct val="90000"/>
            </a:lnSpc>
            <a:spcBef>
              <a:spcPct val="0"/>
            </a:spcBef>
            <a:spcAft>
              <a:spcPct val="35000"/>
            </a:spcAft>
          </a:pPr>
          <a:r>
            <a:rPr lang="en-US" altLang="zh-CN" sz="2400" kern="1200" dirty="0" smtClean="0"/>
            <a:t>I interviewed him.</a:t>
          </a:r>
          <a:endParaRPr lang="zh-CN" altLang="en-US" sz="2400" kern="1200" dirty="0"/>
        </a:p>
      </dsp:txBody>
      <dsp:txXfrm>
        <a:off x="4471832" y="2758194"/>
        <a:ext cx="3333733" cy="3290477"/>
      </dsp:txXfrm>
    </dsp:sp>
    <dsp:sp modelId="{0E9BE256-05F2-4434-8012-87FBC2405701}">
      <dsp:nvSpPr>
        <dsp:cNvPr id="0" name=""/>
        <dsp:cNvSpPr/>
      </dsp:nvSpPr>
      <dsp:spPr>
        <a:xfrm>
          <a:off x="6970950" y="1530314"/>
          <a:ext cx="629061" cy="629061"/>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D428D4D-B0CB-4889-ABDD-4C768EF03FA0}">
      <dsp:nvSpPr>
        <dsp:cNvPr id="0" name=""/>
        <dsp:cNvSpPr/>
      </dsp:nvSpPr>
      <dsp:spPr>
        <a:xfrm>
          <a:off x="7214825" y="1844844"/>
          <a:ext cx="2998592" cy="4203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327" tIns="0" rIns="0" bIns="0" numCol="1" spcCol="1270" anchor="t" anchorCtr="0">
          <a:noAutofit/>
        </a:bodyPr>
        <a:lstStyle/>
        <a:p>
          <a:pPr lvl="0" algn="l" defTabSz="1066800">
            <a:lnSpc>
              <a:spcPct val="90000"/>
            </a:lnSpc>
            <a:spcBef>
              <a:spcPct val="0"/>
            </a:spcBef>
            <a:spcAft>
              <a:spcPct val="35000"/>
            </a:spcAft>
          </a:pPr>
          <a:r>
            <a:rPr lang="en-US" altLang="zh-CN" sz="2400" kern="1200" dirty="0" smtClean="0"/>
            <a:t>We re-designed the interface of the </a:t>
          </a:r>
          <a:r>
            <a:rPr lang="en-US" altLang="zh-CN" sz="2400" kern="1200" dirty="0" err="1" smtClean="0"/>
            <a:t>redbox</a:t>
          </a:r>
          <a:r>
            <a:rPr lang="en-US" altLang="zh-CN" sz="2400" kern="1200" dirty="0" smtClean="0"/>
            <a:t> together.   </a:t>
          </a:r>
          <a:endParaRPr lang="zh-CN" altLang="en-US" sz="2400" kern="1200" dirty="0"/>
        </a:p>
      </dsp:txBody>
      <dsp:txXfrm>
        <a:off x="7214825" y="1844844"/>
        <a:ext cx="2998592" cy="420382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zh-CN" altLang="en-US"/>
          </a:p>
        </p:txBody>
      </p:sp>
      <p:sp>
        <p:nvSpPr>
          <p:cNvPr id="3" name="日期占位符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4AE46F56-E037-4756-AE33-A3098BB83FB9}" type="datetimeFigureOut">
              <a:rPr lang="zh-CN" altLang="en-US" smtClean="0"/>
              <a:pPr/>
              <a:t>2011-10-31</a:t>
            </a:fld>
            <a:endParaRPr lang="zh-CN" altLang="en-US"/>
          </a:p>
        </p:txBody>
      </p:sp>
      <p:sp>
        <p:nvSpPr>
          <p:cNvPr id="4" name="幻灯片图像占位符 3"/>
          <p:cNvSpPr>
            <a:spLocks noGrp="1" noRot="1" noChangeAspect="1"/>
          </p:cNvSpPr>
          <p:nvPr>
            <p:ph type="sldImg" idx="2"/>
          </p:nvPr>
        </p:nvSpPr>
        <p:spPr>
          <a:xfrm>
            <a:off x="2016125" y="768350"/>
            <a:ext cx="3067050" cy="3836988"/>
          </a:xfrm>
          <a:prstGeom prst="rect">
            <a:avLst/>
          </a:prstGeom>
          <a:noFill/>
          <a:ln w="12700">
            <a:solidFill>
              <a:prstClr val="black"/>
            </a:solidFill>
          </a:ln>
        </p:spPr>
        <p:txBody>
          <a:bodyPr vert="horz" lIns="99048" tIns="49524" rIns="99048" bIns="49524" rtlCol="0" anchor="ctr"/>
          <a:lstStyle/>
          <a:p>
            <a:endParaRPr lang="zh-CN" altLang="en-US"/>
          </a:p>
        </p:txBody>
      </p:sp>
      <p:sp>
        <p:nvSpPr>
          <p:cNvPr id="5" name="备注占位符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9E6D721E-E84F-4B47-98C9-70A253C462B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3762312" rtl="0" eaLnBrk="1" latinLnBrk="0" hangingPunct="1">
      <a:defRPr sz="4900" kern="1200">
        <a:solidFill>
          <a:schemeClr val="tx1"/>
        </a:solidFill>
        <a:latin typeface="+mn-lt"/>
        <a:ea typeface="+mn-ea"/>
        <a:cs typeface="+mn-cs"/>
      </a:defRPr>
    </a:lvl1pPr>
    <a:lvl2pPr marL="1881156" algn="l" defTabSz="3762312" rtl="0" eaLnBrk="1" latinLnBrk="0" hangingPunct="1">
      <a:defRPr sz="4900" kern="1200">
        <a:solidFill>
          <a:schemeClr val="tx1"/>
        </a:solidFill>
        <a:latin typeface="+mn-lt"/>
        <a:ea typeface="+mn-ea"/>
        <a:cs typeface="+mn-cs"/>
      </a:defRPr>
    </a:lvl2pPr>
    <a:lvl3pPr marL="3762312" algn="l" defTabSz="3762312" rtl="0" eaLnBrk="1" latinLnBrk="0" hangingPunct="1">
      <a:defRPr sz="4900" kern="1200">
        <a:solidFill>
          <a:schemeClr val="tx1"/>
        </a:solidFill>
        <a:latin typeface="+mn-lt"/>
        <a:ea typeface="+mn-ea"/>
        <a:cs typeface="+mn-cs"/>
      </a:defRPr>
    </a:lvl3pPr>
    <a:lvl4pPr marL="5643468" algn="l" defTabSz="3762312" rtl="0" eaLnBrk="1" latinLnBrk="0" hangingPunct="1">
      <a:defRPr sz="4900" kern="1200">
        <a:solidFill>
          <a:schemeClr val="tx1"/>
        </a:solidFill>
        <a:latin typeface="+mn-lt"/>
        <a:ea typeface="+mn-ea"/>
        <a:cs typeface="+mn-cs"/>
      </a:defRPr>
    </a:lvl4pPr>
    <a:lvl5pPr marL="7524624" algn="l" defTabSz="3762312" rtl="0" eaLnBrk="1" latinLnBrk="0" hangingPunct="1">
      <a:defRPr sz="4900" kern="1200">
        <a:solidFill>
          <a:schemeClr val="tx1"/>
        </a:solidFill>
        <a:latin typeface="+mn-lt"/>
        <a:ea typeface="+mn-ea"/>
        <a:cs typeface="+mn-cs"/>
      </a:defRPr>
    </a:lvl5pPr>
    <a:lvl6pPr marL="9405780" algn="l" defTabSz="3762312" rtl="0" eaLnBrk="1" latinLnBrk="0" hangingPunct="1">
      <a:defRPr sz="4900" kern="1200">
        <a:solidFill>
          <a:schemeClr val="tx1"/>
        </a:solidFill>
        <a:latin typeface="+mn-lt"/>
        <a:ea typeface="+mn-ea"/>
        <a:cs typeface="+mn-cs"/>
      </a:defRPr>
    </a:lvl6pPr>
    <a:lvl7pPr marL="11286935" algn="l" defTabSz="3762312" rtl="0" eaLnBrk="1" latinLnBrk="0" hangingPunct="1">
      <a:defRPr sz="4900" kern="1200">
        <a:solidFill>
          <a:schemeClr val="tx1"/>
        </a:solidFill>
        <a:latin typeface="+mn-lt"/>
        <a:ea typeface="+mn-ea"/>
        <a:cs typeface="+mn-cs"/>
      </a:defRPr>
    </a:lvl7pPr>
    <a:lvl8pPr marL="13168091" algn="l" defTabSz="3762312" rtl="0" eaLnBrk="1" latinLnBrk="0" hangingPunct="1">
      <a:defRPr sz="4900" kern="1200">
        <a:solidFill>
          <a:schemeClr val="tx1"/>
        </a:solidFill>
        <a:latin typeface="+mn-lt"/>
        <a:ea typeface="+mn-ea"/>
        <a:cs typeface="+mn-cs"/>
      </a:defRPr>
    </a:lvl8pPr>
    <a:lvl9pPr marL="15049247" algn="l" defTabSz="3762312"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016125" y="768350"/>
            <a:ext cx="3067050" cy="3836988"/>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E6D721E-E84F-4B47-98C9-70A253C462BC}" type="slidenum">
              <a:rPr lang="zh-CN" altLang="en-US" smtClean="0"/>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194799" y="11363758"/>
            <a:ext cx="24874379" cy="784115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4389597" y="20729101"/>
            <a:ext cx="20484783" cy="9348417"/>
          </a:xfrm>
        </p:spPr>
        <p:txBody>
          <a:bodyPr/>
          <a:lstStyle>
            <a:lvl1pPr marL="0" indent="0" algn="ctr">
              <a:buNone/>
              <a:defRPr>
                <a:solidFill>
                  <a:schemeClr val="tx1">
                    <a:tint val="75000"/>
                  </a:schemeClr>
                </a:solidFill>
              </a:defRPr>
            </a:lvl1pPr>
            <a:lvl2pPr marL="1881156" indent="0" algn="ctr">
              <a:buNone/>
              <a:defRPr>
                <a:solidFill>
                  <a:schemeClr val="tx1">
                    <a:tint val="75000"/>
                  </a:schemeClr>
                </a:solidFill>
              </a:defRPr>
            </a:lvl2pPr>
            <a:lvl3pPr marL="3762312" indent="0" algn="ctr">
              <a:buNone/>
              <a:defRPr>
                <a:solidFill>
                  <a:schemeClr val="tx1">
                    <a:tint val="75000"/>
                  </a:schemeClr>
                </a:solidFill>
              </a:defRPr>
            </a:lvl3pPr>
            <a:lvl4pPr marL="5643468" indent="0" algn="ctr">
              <a:buNone/>
              <a:defRPr>
                <a:solidFill>
                  <a:schemeClr val="tx1">
                    <a:tint val="75000"/>
                  </a:schemeClr>
                </a:solidFill>
              </a:defRPr>
            </a:lvl4pPr>
            <a:lvl5pPr marL="7524624" indent="0" algn="ctr">
              <a:buNone/>
              <a:defRPr>
                <a:solidFill>
                  <a:schemeClr val="tx1">
                    <a:tint val="75000"/>
                  </a:schemeClr>
                </a:solidFill>
              </a:defRPr>
            </a:lvl5pPr>
            <a:lvl6pPr marL="9405780" indent="0" algn="ctr">
              <a:buNone/>
              <a:defRPr>
                <a:solidFill>
                  <a:schemeClr val="tx1">
                    <a:tint val="75000"/>
                  </a:schemeClr>
                </a:solidFill>
              </a:defRPr>
            </a:lvl6pPr>
            <a:lvl7pPr marL="11286935" indent="0" algn="ctr">
              <a:buNone/>
              <a:defRPr>
                <a:solidFill>
                  <a:schemeClr val="tx1">
                    <a:tint val="75000"/>
                  </a:schemeClr>
                </a:solidFill>
              </a:defRPr>
            </a:lvl7pPr>
            <a:lvl8pPr marL="13168091" indent="0" algn="ctr">
              <a:buNone/>
              <a:defRPr>
                <a:solidFill>
                  <a:schemeClr val="tx1">
                    <a:tint val="75000"/>
                  </a:schemeClr>
                </a:solidFill>
              </a:defRPr>
            </a:lvl8pPr>
            <a:lvl9pPr marL="1504924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5912285" y="1956059"/>
            <a:ext cx="4938298" cy="4161061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97406" y="1956059"/>
            <a:ext cx="14327155" cy="4161061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311655" y="23506530"/>
            <a:ext cx="24874379" cy="7265347"/>
          </a:xfrm>
        </p:spPr>
        <p:txBody>
          <a:bodyPr anchor="t"/>
          <a:lstStyle>
            <a:lvl1pPr algn="l">
              <a:defRPr sz="164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311655" y="15504500"/>
            <a:ext cx="24874379" cy="8002039"/>
          </a:xfrm>
        </p:spPr>
        <p:txBody>
          <a:bodyPr anchor="b"/>
          <a:lstStyle>
            <a:lvl1pPr marL="0" indent="0">
              <a:buNone/>
              <a:defRPr sz="8200">
                <a:solidFill>
                  <a:schemeClr val="tx1">
                    <a:tint val="75000"/>
                  </a:schemeClr>
                </a:solidFill>
              </a:defRPr>
            </a:lvl1pPr>
            <a:lvl2pPr marL="1881156" indent="0">
              <a:buNone/>
              <a:defRPr sz="7300">
                <a:solidFill>
                  <a:schemeClr val="tx1">
                    <a:tint val="75000"/>
                  </a:schemeClr>
                </a:solidFill>
              </a:defRPr>
            </a:lvl2pPr>
            <a:lvl3pPr marL="3762312" indent="0">
              <a:buNone/>
              <a:defRPr sz="6600">
                <a:solidFill>
                  <a:schemeClr val="tx1">
                    <a:tint val="75000"/>
                  </a:schemeClr>
                </a:solidFill>
              </a:defRPr>
            </a:lvl3pPr>
            <a:lvl4pPr marL="5643468" indent="0">
              <a:buNone/>
              <a:defRPr sz="5800">
                <a:solidFill>
                  <a:schemeClr val="tx1">
                    <a:tint val="75000"/>
                  </a:schemeClr>
                </a:solidFill>
              </a:defRPr>
            </a:lvl4pPr>
            <a:lvl5pPr marL="7524624" indent="0">
              <a:buNone/>
              <a:defRPr sz="5800">
                <a:solidFill>
                  <a:schemeClr val="tx1">
                    <a:tint val="75000"/>
                  </a:schemeClr>
                </a:solidFill>
              </a:defRPr>
            </a:lvl5pPr>
            <a:lvl6pPr marL="9405780" indent="0">
              <a:buNone/>
              <a:defRPr sz="5800">
                <a:solidFill>
                  <a:schemeClr val="tx1">
                    <a:tint val="75000"/>
                  </a:schemeClr>
                </a:solidFill>
              </a:defRPr>
            </a:lvl6pPr>
            <a:lvl7pPr marL="11286935" indent="0">
              <a:buNone/>
              <a:defRPr sz="5800">
                <a:solidFill>
                  <a:schemeClr val="tx1">
                    <a:tint val="75000"/>
                  </a:schemeClr>
                </a:solidFill>
              </a:defRPr>
            </a:lvl7pPr>
            <a:lvl8pPr marL="13168091" indent="0">
              <a:buNone/>
              <a:defRPr sz="5800">
                <a:solidFill>
                  <a:schemeClr val="tx1">
                    <a:tint val="75000"/>
                  </a:schemeClr>
                </a:solidFill>
              </a:defRPr>
            </a:lvl8pPr>
            <a:lvl9pPr marL="15049247" indent="0">
              <a:buNone/>
              <a:defRPr sz="5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97406" y="11380690"/>
            <a:ext cx="9632725" cy="32185995"/>
          </a:xfrm>
        </p:spPr>
        <p:txBody>
          <a:bodyPr/>
          <a:lstStyle>
            <a:lvl1pPr>
              <a:defRPr sz="11500"/>
            </a:lvl1pPr>
            <a:lvl2pPr>
              <a:defRPr sz="9900"/>
            </a:lvl2pPr>
            <a:lvl3pPr>
              <a:defRPr sz="8200"/>
            </a:lvl3pPr>
            <a:lvl4pPr>
              <a:defRPr sz="7300"/>
            </a:lvl4pPr>
            <a:lvl5pPr>
              <a:defRPr sz="7300"/>
            </a:lvl5pPr>
            <a:lvl6pPr>
              <a:defRPr sz="7300"/>
            </a:lvl6pPr>
            <a:lvl7pPr>
              <a:defRPr sz="7300"/>
            </a:lvl7pPr>
            <a:lvl8pPr>
              <a:defRPr sz="7300"/>
            </a:lvl8pPr>
            <a:lvl9pPr>
              <a:defRPr sz="7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11217864" y="11380690"/>
            <a:ext cx="9632725" cy="32185995"/>
          </a:xfrm>
        </p:spPr>
        <p:txBody>
          <a:bodyPr/>
          <a:lstStyle>
            <a:lvl1pPr>
              <a:defRPr sz="11500"/>
            </a:lvl1pPr>
            <a:lvl2pPr>
              <a:defRPr sz="9900"/>
            </a:lvl2pPr>
            <a:lvl3pPr>
              <a:defRPr sz="8200"/>
            </a:lvl3pPr>
            <a:lvl4pPr>
              <a:defRPr sz="7300"/>
            </a:lvl4pPr>
            <a:lvl5pPr>
              <a:defRPr sz="7300"/>
            </a:lvl5pPr>
            <a:lvl6pPr>
              <a:defRPr sz="7300"/>
            </a:lvl6pPr>
            <a:lvl7pPr>
              <a:defRPr sz="7300"/>
            </a:lvl7pPr>
            <a:lvl8pPr>
              <a:defRPr sz="7300"/>
            </a:lvl8pPr>
            <a:lvl9pPr>
              <a:defRPr sz="7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463199" y="1464928"/>
            <a:ext cx="26337578" cy="6096794"/>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63206" y="8188335"/>
            <a:ext cx="12930005" cy="3412508"/>
          </a:xfrm>
        </p:spPr>
        <p:txBody>
          <a:bodyPr anchor="b"/>
          <a:lstStyle>
            <a:lvl1pPr marL="0" indent="0">
              <a:buNone/>
              <a:defRPr sz="9900" b="1"/>
            </a:lvl1pPr>
            <a:lvl2pPr marL="1881156" indent="0">
              <a:buNone/>
              <a:defRPr sz="8200" b="1"/>
            </a:lvl2pPr>
            <a:lvl3pPr marL="3762312" indent="0">
              <a:buNone/>
              <a:defRPr sz="7300" b="1"/>
            </a:lvl3pPr>
            <a:lvl4pPr marL="5643468" indent="0">
              <a:buNone/>
              <a:defRPr sz="6600" b="1"/>
            </a:lvl4pPr>
            <a:lvl5pPr marL="7524624" indent="0">
              <a:buNone/>
              <a:defRPr sz="6600" b="1"/>
            </a:lvl5pPr>
            <a:lvl6pPr marL="9405780" indent="0">
              <a:buNone/>
              <a:defRPr sz="6600" b="1"/>
            </a:lvl6pPr>
            <a:lvl7pPr marL="11286935" indent="0">
              <a:buNone/>
              <a:defRPr sz="6600" b="1"/>
            </a:lvl7pPr>
            <a:lvl8pPr marL="13168091" indent="0">
              <a:buNone/>
              <a:defRPr sz="6600" b="1"/>
            </a:lvl8pPr>
            <a:lvl9pPr marL="15049247" indent="0">
              <a:buNone/>
              <a:defRPr sz="6600" b="1"/>
            </a:lvl9pPr>
          </a:lstStyle>
          <a:p>
            <a:pPr lvl="0"/>
            <a:r>
              <a:rPr lang="zh-CN" altLang="en-US" smtClean="0"/>
              <a:t>单击此处编辑母版文本样式</a:t>
            </a:r>
          </a:p>
        </p:txBody>
      </p:sp>
      <p:sp>
        <p:nvSpPr>
          <p:cNvPr id="4" name="内容占位符 3"/>
          <p:cNvSpPr>
            <a:spLocks noGrp="1"/>
          </p:cNvSpPr>
          <p:nvPr>
            <p:ph sz="half" idx="2"/>
          </p:nvPr>
        </p:nvSpPr>
        <p:spPr>
          <a:xfrm>
            <a:off x="1463206" y="11600845"/>
            <a:ext cx="12930005" cy="21076280"/>
          </a:xfrm>
        </p:spPr>
        <p:txBody>
          <a:bodyPr/>
          <a:lstStyle>
            <a:lvl1pPr>
              <a:defRPr sz="9900"/>
            </a:lvl1pPr>
            <a:lvl2pPr>
              <a:defRPr sz="8200"/>
            </a:lvl2pPr>
            <a:lvl3pPr>
              <a:defRPr sz="7300"/>
            </a:lvl3pPr>
            <a:lvl4pPr>
              <a:defRPr sz="6600"/>
            </a:lvl4pPr>
            <a:lvl5pPr>
              <a:defRPr sz="6600"/>
            </a:lvl5pPr>
            <a:lvl6pPr>
              <a:defRPr sz="6600"/>
            </a:lvl6pPr>
            <a:lvl7pPr>
              <a:defRPr sz="6600"/>
            </a:lvl7pPr>
            <a:lvl8pPr>
              <a:defRPr sz="6600"/>
            </a:lvl8pPr>
            <a:lvl9pPr>
              <a:defRPr sz="6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14865701" y="8188335"/>
            <a:ext cx="12935081" cy="3412508"/>
          </a:xfrm>
        </p:spPr>
        <p:txBody>
          <a:bodyPr anchor="b"/>
          <a:lstStyle>
            <a:lvl1pPr marL="0" indent="0">
              <a:buNone/>
              <a:defRPr sz="9900" b="1"/>
            </a:lvl1pPr>
            <a:lvl2pPr marL="1881156" indent="0">
              <a:buNone/>
              <a:defRPr sz="8200" b="1"/>
            </a:lvl2pPr>
            <a:lvl3pPr marL="3762312" indent="0">
              <a:buNone/>
              <a:defRPr sz="7300" b="1"/>
            </a:lvl3pPr>
            <a:lvl4pPr marL="5643468" indent="0">
              <a:buNone/>
              <a:defRPr sz="6600" b="1"/>
            </a:lvl4pPr>
            <a:lvl5pPr marL="7524624" indent="0">
              <a:buNone/>
              <a:defRPr sz="6600" b="1"/>
            </a:lvl5pPr>
            <a:lvl6pPr marL="9405780" indent="0">
              <a:buNone/>
              <a:defRPr sz="6600" b="1"/>
            </a:lvl6pPr>
            <a:lvl7pPr marL="11286935" indent="0">
              <a:buNone/>
              <a:defRPr sz="6600" b="1"/>
            </a:lvl7pPr>
            <a:lvl8pPr marL="13168091" indent="0">
              <a:buNone/>
              <a:defRPr sz="6600" b="1"/>
            </a:lvl8pPr>
            <a:lvl9pPr marL="15049247" indent="0">
              <a:buNone/>
              <a:defRPr sz="6600" b="1"/>
            </a:lvl9pPr>
          </a:lstStyle>
          <a:p>
            <a:pPr lvl="0"/>
            <a:r>
              <a:rPr lang="zh-CN" altLang="en-US" smtClean="0"/>
              <a:t>单击此处编辑母版文本样式</a:t>
            </a:r>
          </a:p>
        </p:txBody>
      </p:sp>
      <p:sp>
        <p:nvSpPr>
          <p:cNvPr id="6" name="内容占位符 5"/>
          <p:cNvSpPr>
            <a:spLocks noGrp="1"/>
          </p:cNvSpPr>
          <p:nvPr>
            <p:ph sz="quarter" idx="4"/>
          </p:nvPr>
        </p:nvSpPr>
        <p:spPr>
          <a:xfrm>
            <a:off x="14865701" y="11600845"/>
            <a:ext cx="12935081" cy="21076280"/>
          </a:xfrm>
        </p:spPr>
        <p:txBody>
          <a:bodyPr/>
          <a:lstStyle>
            <a:lvl1pPr>
              <a:defRPr sz="9900"/>
            </a:lvl1pPr>
            <a:lvl2pPr>
              <a:defRPr sz="8200"/>
            </a:lvl2pPr>
            <a:lvl3pPr>
              <a:defRPr sz="7300"/>
            </a:lvl3pPr>
            <a:lvl4pPr>
              <a:defRPr sz="6600"/>
            </a:lvl4pPr>
            <a:lvl5pPr>
              <a:defRPr sz="6600"/>
            </a:lvl5pPr>
            <a:lvl6pPr>
              <a:defRPr sz="6600"/>
            </a:lvl6pPr>
            <a:lvl7pPr>
              <a:defRPr sz="6600"/>
            </a:lvl7pPr>
            <a:lvl8pPr>
              <a:defRPr sz="6600"/>
            </a:lvl8pPr>
            <a:lvl9pPr>
              <a:defRPr sz="6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463206" y="1456457"/>
            <a:ext cx="9627648" cy="6198407"/>
          </a:xfrm>
        </p:spPr>
        <p:txBody>
          <a:bodyPr anchor="b"/>
          <a:lstStyle>
            <a:lvl1pPr algn="l">
              <a:defRPr sz="82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11441405" y="1456467"/>
            <a:ext cx="16359377" cy="31220669"/>
          </a:xfrm>
        </p:spPr>
        <p:txBody>
          <a:bodyPr/>
          <a:lstStyle>
            <a:lvl1pPr>
              <a:defRPr sz="13100"/>
            </a:lvl1pPr>
            <a:lvl2pPr>
              <a:defRPr sz="11500"/>
            </a:lvl2pPr>
            <a:lvl3pPr>
              <a:defRPr sz="9900"/>
            </a:lvl3pPr>
            <a:lvl4pPr>
              <a:defRPr sz="8200"/>
            </a:lvl4pPr>
            <a:lvl5pPr>
              <a:defRPr sz="8200"/>
            </a:lvl5pPr>
            <a:lvl6pPr>
              <a:defRPr sz="8200"/>
            </a:lvl6pPr>
            <a:lvl7pPr>
              <a:defRPr sz="8200"/>
            </a:lvl7pPr>
            <a:lvl8pPr>
              <a:defRPr sz="8200"/>
            </a:lvl8pPr>
            <a:lvl9pPr>
              <a:defRPr sz="8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1463206" y="7654874"/>
            <a:ext cx="9627648" cy="25022262"/>
          </a:xfrm>
        </p:spPr>
        <p:txBody>
          <a:bodyPr/>
          <a:lstStyle>
            <a:lvl1pPr marL="0" indent="0">
              <a:buNone/>
              <a:defRPr sz="5800"/>
            </a:lvl1pPr>
            <a:lvl2pPr marL="1881156" indent="0">
              <a:buNone/>
              <a:defRPr sz="4900"/>
            </a:lvl2pPr>
            <a:lvl3pPr marL="3762312" indent="0">
              <a:buNone/>
              <a:defRPr sz="4200"/>
            </a:lvl3pPr>
            <a:lvl4pPr marL="5643468" indent="0">
              <a:buNone/>
              <a:defRPr sz="3700"/>
            </a:lvl4pPr>
            <a:lvl5pPr marL="7524624" indent="0">
              <a:buNone/>
              <a:defRPr sz="3700"/>
            </a:lvl5pPr>
            <a:lvl6pPr marL="9405780" indent="0">
              <a:buNone/>
              <a:defRPr sz="3700"/>
            </a:lvl6pPr>
            <a:lvl7pPr marL="11286935" indent="0">
              <a:buNone/>
              <a:defRPr sz="3700"/>
            </a:lvl7pPr>
            <a:lvl8pPr marL="13168091" indent="0">
              <a:buNone/>
              <a:defRPr sz="3700"/>
            </a:lvl8pPr>
            <a:lvl9pPr marL="15049247" indent="0">
              <a:buNone/>
              <a:defRPr sz="3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35944" y="25606542"/>
            <a:ext cx="17558385" cy="3022997"/>
          </a:xfrm>
        </p:spPr>
        <p:txBody>
          <a:bodyPr anchor="b"/>
          <a:lstStyle>
            <a:lvl1pPr algn="l">
              <a:defRPr sz="82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735944" y="3268560"/>
            <a:ext cx="17558385" cy="21948458"/>
          </a:xfrm>
        </p:spPr>
        <p:txBody>
          <a:bodyPr/>
          <a:lstStyle>
            <a:lvl1pPr marL="0" indent="0">
              <a:buNone/>
              <a:defRPr sz="13100"/>
            </a:lvl1pPr>
            <a:lvl2pPr marL="1881156" indent="0">
              <a:buNone/>
              <a:defRPr sz="11500"/>
            </a:lvl2pPr>
            <a:lvl3pPr marL="3762312" indent="0">
              <a:buNone/>
              <a:defRPr sz="9900"/>
            </a:lvl3pPr>
            <a:lvl4pPr marL="5643468" indent="0">
              <a:buNone/>
              <a:defRPr sz="8200"/>
            </a:lvl4pPr>
            <a:lvl5pPr marL="7524624" indent="0">
              <a:buNone/>
              <a:defRPr sz="8200"/>
            </a:lvl5pPr>
            <a:lvl6pPr marL="9405780" indent="0">
              <a:buNone/>
              <a:defRPr sz="8200"/>
            </a:lvl6pPr>
            <a:lvl7pPr marL="11286935" indent="0">
              <a:buNone/>
              <a:defRPr sz="8200"/>
            </a:lvl7pPr>
            <a:lvl8pPr marL="13168091" indent="0">
              <a:buNone/>
              <a:defRPr sz="8200"/>
            </a:lvl8pPr>
            <a:lvl9pPr marL="15049247" indent="0">
              <a:buNone/>
              <a:defRPr sz="8200"/>
            </a:lvl9pPr>
          </a:lstStyle>
          <a:p>
            <a:endParaRPr lang="zh-CN" altLang="en-US"/>
          </a:p>
        </p:txBody>
      </p:sp>
      <p:sp>
        <p:nvSpPr>
          <p:cNvPr id="4" name="文本占位符 3"/>
          <p:cNvSpPr>
            <a:spLocks noGrp="1"/>
          </p:cNvSpPr>
          <p:nvPr>
            <p:ph type="body" sz="half" idx="2"/>
          </p:nvPr>
        </p:nvSpPr>
        <p:spPr>
          <a:xfrm>
            <a:off x="5735944" y="28629539"/>
            <a:ext cx="17558385" cy="4293155"/>
          </a:xfrm>
        </p:spPr>
        <p:txBody>
          <a:bodyPr/>
          <a:lstStyle>
            <a:lvl1pPr marL="0" indent="0">
              <a:buNone/>
              <a:defRPr sz="5800"/>
            </a:lvl1pPr>
            <a:lvl2pPr marL="1881156" indent="0">
              <a:buNone/>
              <a:defRPr sz="4900"/>
            </a:lvl2pPr>
            <a:lvl3pPr marL="3762312" indent="0">
              <a:buNone/>
              <a:defRPr sz="4200"/>
            </a:lvl3pPr>
            <a:lvl4pPr marL="5643468" indent="0">
              <a:buNone/>
              <a:defRPr sz="3700"/>
            </a:lvl4pPr>
            <a:lvl5pPr marL="7524624" indent="0">
              <a:buNone/>
              <a:defRPr sz="3700"/>
            </a:lvl5pPr>
            <a:lvl6pPr marL="9405780" indent="0">
              <a:buNone/>
              <a:defRPr sz="3700"/>
            </a:lvl6pPr>
            <a:lvl7pPr marL="11286935" indent="0">
              <a:buNone/>
              <a:defRPr sz="3700"/>
            </a:lvl7pPr>
            <a:lvl8pPr marL="13168091" indent="0">
              <a:buNone/>
              <a:defRPr sz="3700"/>
            </a:lvl8pPr>
            <a:lvl9pPr marL="15049247" indent="0">
              <a:buNone/>
              <a:defRPr sz="3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AF866D3-03DE-40C2-857A-039291C960B8}" type="datetimeFigureOut">
              <a:rPr lang="zh-CN" altLang="en-US" smtClean="0"/>
              <a:pPr/>
              <a:t>2011-10-31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03C8C4-C001-403E-A2D5-6B77BA427C5A}"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463199" y="1464928"/>
            <a:ext cx="26337578" cy="6096794"/>
          </a:xfrm>
          <a:prstGeom prst="rect">
            <a:avLst/>
          </a:prstGeom>
        </p:spPr>
        <p:txBody>
          <a:bodyPr vert="horz" lIns="376231" tIns="188116" rIns="376231" bIns="1881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463199" y="8535522"/>
            <a:ext cx="26337578" cy="24141611"/>
          </a:xfrm>
          <a:prstGeom prst="rect">
            <a:avLst/>
          </a:prstGeom>
        </p:spPr>
        <p:txBody>
          <a:bodyPr vert="horz" lIns="376231" tIns="188116" rIns="376231" bIns="1881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1463200" y="33904961"/>
            <a:ext cx="6828261" cy="1947586"/>
          </a:xfrm>
          <a:prstGeom prst="rect">
            <a:avLst/>
          </a:prstGeom>
        </p:spPr>
        <p:txBody>
          <a:bodyPr vert="horz" lIns="376231" tIns="188116" rIns="376231" bIns="188116" rtlCol="0" anchor="ctr"/>
          <a:lstStyle>
            <a:lvl1pPr algn="l">
              <a:defRPr sz="4900">
                <a:solidFill>
                  <a:schemeClr val="tx1">
                    <a:tint val="75000"/>
                  </a:schemeClr>
                </a:solidFill>
              </a:defRPr>
            </a:lvl1pPr>
          </a:lstStyle>
          <a:p>
            <a:fld id="{0AF866D3-03DE-40C2-857A-039291C960B8}" type="datetimeFigureOut">
              <a:rPr lang="zh-CN" altLang="en-US" smtClean="0"/>
              <a:pPr/>
              <a:t>2011-10-31</a:t>
            </a:fld>
            <a:endParaRPr lang="zh-CN" altLang="en-US"/>
          </a:p>
        </p:txBody>
      </p:sp>
      <p:sp>
        <p:nvSpPr>
          <p:cNvPr id="5" name="页脚占位符 4"/>
          <p:cNvSpPr>
            <a:spLocks noGrp="1"/>
          </p:cNvSpPr>
          <p:nvPr>
            <p:ph type="ftr" sz="quarter" idx="3"/>
          </p:nvPr>
        </p:nvSpPr>
        <p:spPr>
          <a:xfrm>
            <a:off x="9998526" y="33904961"/>
            <a:ext cx="9266925" cy="1947586"/>
          </a:xfrm>
          <a:prstGeom prst="rect">
            <a:avLst/>
          </a:prstGeom>
        </p:spPr>
        <p:txBody>
          <a:bodyPr vert="horz" lIns="376231" tIns="188116" rIns="376231" bIns="188116" rtlCol="0" anchor="ctr"/>
          <a:lstStyle>
            <a:lvl1pPr algn="ctr">
              <a:defRPr sz="4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20972516" y="33904961"/>
            <a:ext cx="6828261" cy="1947586"/>
          </a:xfrm>
          <a:prstGeom prst="rect">
            <a:avLst/>
          </a:prstGeom>
        </p:spPr>
        <p:txBody>
          <a:bodyPr vert="horz" lIns="376231" tIns="188116" rIns="376231" bIns="188116" rtlCol="0" anchor="ctr"/>
          <a:lstStyle>
            <a:lvl1pPr algn="r">
              <a:defRPr sz="4900">
                <a:solidFill>
                  <a:schemeClr val="tx1">
                    <a:tint val="75000"/>
                  </a:schemeClr>
                </a:solidFill>
              </a:defRPr>
            </a:lvl1pPr>
          </a:lstStyle>
          <a:p>
            <a:fld id="{C703C8C4-C001-403E-A2D5-6B77BA427C5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762312" rtl="0" eaLnBrk="1" latinLnBrk="0" hangingPunct="1">
        <a:spcBef>
          <a:spcPct val="0"/>
        </a:spcBef>
        <a:buNone/>
        <a:defRPr sz="18100" kern="1200">
          <a:solidFill>
            <a:schemeClr val="tx1"/>
          </a:solidFill>
          <a:latin typeface="+mj-lt"/>
          <a:ea typeface="+mj-ea"/>
          <a:cs typeface="+mj-cs"/>
        </a:defRPr>
      </a:lvl1pPr>
    </p:titleStyle>
    <p:bodyStyle>
      <a:lvl1pPr marL="1410867" indent="-1410867" algn="l" defTabSz="3762312" rtl="0" eaLnBrk="1" latinLnBrk="0" hangingPunct="1">
        <a:spcBef>
          <a:spcPct val="20000"/>
        </a:spcBef>
        <a:buFont typeface="Arial" pitchFamily="34" charset="0"/>
        <a:buChar char="•"/>
        <a:defRPr sz="13100" kern="1200">
          <a:solidFill>
            <a:schemeClr val="tx1"/>
          </a:solidFill>
          <a:latin typeface="+mn-lt"/>
          <a:ea typeface="+mn-ea"/>
          <a:cs typeface="+mn-cs"/>
        </a:defRPr>
      </a:lvl1pPr>
      <a:lvl2pPr marL="3056879" indent="-1175723" algn="l" defTabSz="3762312" rtl="0" eaLnBrk="1" latinLnBrk="0" hangingPunct="1">
        <a:spcBef>
          <a:spcPct val="20000"/>
        </a:spcBef>
        <a:buFont typeface="Arial" pitchFamily="34" charset="0"/>
        <a:buChar char="–"/>
        <a:defRPr sz="11500" kern="1200">
          <a:solidFill>
            <a:schemeClr val="tx1"/>
          </a:solidFill>
          <a:latin typeface="+mn-lt"/>
          <a:ea typeface="+mn-ea"/>
          <a:cs typeface="+mn-cs"/>
        </a:defRPr>
      </a:lvl2pPr>
      <a:lvl3pPr marL="4702891" indent="-940579" algn="l" defTabSz="3762312"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4046"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4pPr>
      <a:lvl5pPr marL="8465202"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5pPr>
      <a:lvl6pPr marL="10346358"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7514"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8670"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9826" indent="-940579" algn="l" defTabSz="3762312" rtl="0" eaLnBrk="1" latinLnBrk="0" hangingPunct="1">
        <a:spcBef>
          <a:spcPct val="20000"/>
        </a:spcBef>
        <a:buFont typeface="Arial" pitchFamily="34" charset="0"/>
        <a:buChar char="•"/>
        <a:defRPr sz="8200" kern="1200">
          <a:solidFill>
            <a:schemeClr val="tx1"/>
          </a:solidFill>
          <a:latin typeface="+mn-lt"/>
          <a:ea typeface="+mn-ea"/>
          <a:cs typeface="+mn-cs"/>
        </a:defRPr>
      </a:lvl9pPr>
    </p:bodyStyle>
    <p:otherStyle>
      <a:defPPr>
        <a:defRPr lang="zh-CN"/>
      </a:defPPr>
      <a:lvl1pPr marL="0" algn="l" defTabSz="3762312" rtl="0" eaLnBrk="1" latinLnBrk="0" hangingPunct="1">
        <a:defRPr sz="7300" kern="1200">
          <a:solidFill>
            <a:schemeClr val="tx1"/>
          </a:solidFill>
          <a:latin typeface="+mn-lt"/>
          <a:ea typeface="+mn-ea"/>
          <a:cs typeface="+mn-cs"/>
        </a:defRPr>
      </a:lvl1pPr>
      <a:lvl2pPr marL="1881156" algn="l" defTabSz="3762312" rtl="0" eaLnBrk="1" latinLnBrk="0" hangingPunct="1">
        <a:defRPr sz="7300" kern="1200">
          <a:solidFill>
            <a:schemeClr val="tx1"/>
          </a:solidFill>
          <a:latin typeface="+mn-lt"/>
          <a:ea typeface="+mn-ea"/>
          <a:cs typeface="+mn-cs"/>
        </a:defRPr>
      </a:lvl2pPr>
      <a:lvl3pPr marL="3762312" algn="l" defTabSz="3762312" rtl="0" eaLnBrk="1" latinLnBrk="0" hangingPunct="1">
        <a:defRPr sz="7300" kern="1200">
          <a:solidFill>
            <a:schemeClr val="tx1"/>
          </a:solidFill>
          <a:latin typeface="+mn-lt"/>
          <a:ea typeface="+mn-ea"/>
          <a:cs typeface="+mn-cs"/>
        </a:defRPr>
      </a:lvl3pPr>
      <a:lvl4pPr marL="5643468" algn="l" defTabSz="3762312" rtl="0" eaLnBrk="1" latinLnBrk="0" hangingPunct="1">
        <a:defRPr sz="7300" kern="1200">
          <a:solidFill>
            <a:schemeClr val="tx1"/>
          </a:solidFill>
          <a:latin typeface="+mn-lt"/>
          <a:ea typeface="+mn-ea"/>
          <a:cs typeface="+mn-cs"/>
        </a:defRPr>
      </a:lvl4pPr>
      <a:lvl5pPr marL="7524624" algn="l" defTabSz="3762312" rtl="0" eaLnBrk="1" latinLnBrk="0" hangingPunct="1">
        <a:defRPr sz="7300" kern="1200">
          <a:solidFill>
            <a:schemeClr val="tx1"/>
          </a:solidFill>
          <a:latin typeface="+mn-lt"/>
          <a:ea typeface="+mn-ea"/>
          <a:cs typeface="+mn-cs"/>
        </a:defRPr>
      </a:lvl5pPr>
      <a:lvl6pPr marL="9405780" algn="l" defTabSz="3762312" rtl="0" eaLnBrk="1" latinLnBrk="0" hangingPunct="1">
        <a:defRPr sz="7300" kern="1200">
          <a:solidFill>
            <a:schemeClr val="tx1"/>
          </a:solidFill>
          <a:latin typeface="+mn-lt"/>
          <a:ea typeface="+mn-ea"/>
          <a:cs typeface="+mn-cs"/>
        </a:defRPr>
      </a:lvl6pPr>
      <a:lvl7pPr marL="11286935" algn="l" defTabSz="3762312" rtl="0" eaLnBrk="1" latinLnBrk="0" hangingPunct="1">
        <a:defRPr sz="7300" kern="1200">
          <a:solidFill>
            <a:schemeClr val="tx1"/>
          </a:solidFill>
          <a:latin typeface="+mn-lt"/>
          <a:ea typeface="+mn-ea"/>
          <a:cs typeface="+mn-cs"/>
        </a:defRPr>
      </a:lvl7pPr>
      <a:lvl8pPr marL="13168091" algn="l" defTabSz="3762312" rtl="0" eaLnBrk="1" latinLnBrk="0" hangingPunct="1">
        <a:defRPr sz="7300" kern="1200">
          <a:solidFill>
            <a:schemeClr val="tx1"/>
          </a:solidFill>
          <a:latin typeface="+mn-lt"/>
          <a:ea typeface="+mn-ea"/>
          <a:cs typeface="+mn-cs"/>
        </a:defRPr>
      </a:lvl8pPr>
      <a:lvl9pPr marL="15049247" algn="l" defTabSz="3762312" rtl="0" eaLnBrk="1" latinLnBrk="0" hangingPunct="1">
        <a:defRPr sz="7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13" Type="http://schemas.openxmlformats.org/officeDocument/2006/relationships/image" Target="../media/image6.gif"/><Relationship Id="rId18" Type="http://schemas.openxmlformats.org/officeDocument/2006/relationships/image" Target="../media/image11.gi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gif"/><Relationship Id="rId17" Type="http://schemas.openxmlformats.org/officeDocument/2006/relationships/image" Target="../media/image10.gif"/><Relationship Id="rId2" Type="http://schemas.openxmlformats.org/officeDocument/2006/relationships/notesSlide" Target="../notesSlides/notesSlide1.xml"/><Relationship Id="rId16" Type="http://schemas.openxmlformats.org/officeDocument/2006/relationships/image" Target="../media/image9.gif"/><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4.gif"/><Relationship Id="rId5" Type="http://schemas.openxmlformats.org/officeDocument/2006/relationships/diagramQuickStyle" Target="../diagrams/quickStyle1.xml"/><Relationship Id="rId15" Type="http://schemas.openxmlformats.org/officeDocument/2006/relationships/image" Target="../media/image8.gif"/><Relationship Id="rId10" Type="http://schemas.openxmlformats.org/officeDocument/2006/relationships/image" Target="../media/image3.png"/><Relationship Id="rId19" Type="http://schemas.openxmlformats.org/officeDocument/2006/relationships/image" Target="../media/image12.gif"/><Relationship Id="rId4" Type="http://schemas.openxmlformats.org/officeDocument/2006/relationships/diagramLayout" Target="../diagrams/layout1.xml"/><Relationship Id="rId9" Type="http://schemas.openxmlformats.org/officeDocument/2006/relationships/image" Target="../media/image2.jpeg"/><Relationship Id="rId14"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折角形 185"/>
          <p:cNvSpPr/>
          <p:nvPr/>
        </p:nvSpPr>
        <p:spPr>
          <a:xfrm>
            <a:off x="13403411" y="34771829"/>
            <a:ext cx="7853312" cy="1656534"/>
          </a:xfrm>
          <a:prstGeom prst="foldedCorner">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折角形 184"/>
          <p:cNvSpPr/>
          <p:nvPr/>
        </p:nvSpPr>
        <p:spPr>
          <a:xfrm>
            <a:off x="7863235" y="20522629"/>
            <a:ext cx="4032448" cy="432048"/>
          </a:xfrm>
          <a:prstGeom prst="foldedCorner">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折角形 183"/>
          <p:cNvSpPr/>
          <p:nvPr/>
        </p:nvSpPr>
        <p:spPr>
          <a:xfrm>
            <a:off x="4547099" y="19226485"/>
            <a:ext cx="2952328" cy="1008112"/>
          </a:xfrm>
          <a:prstGeom prst="foldedCorner">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折角形 182"/>
          <p:cNvSpPr/>
          <p:nvPr/>
        </p:nvSpPr>
        <p:spPr>
          <a:xfrm>
            <a:off x="374403" y="18290381"/>
            <a:ext cx="3744416" cy="2448272"/>
          </a:xfrm>
          <a:prstGeom prst="foldedCorner">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云形标注 98"/>
          <p:cNvSpPr/>
          <p:nvPr/>
        </p:nvSpPr>
        <p:spPr>
          <a:xfrm>
            <a:off x="0" y="9577413"/>
            <a:ext cx="6207052" cy="3240360"/>
          </a:xfrm>
          <a:prstGeom prst="cloudCallout">
            <a:avLst>
              <a:gd name="adj1" fmla="val 27049"/>
              <a:gd name="adj2" fmla="val 53128"/>
            </a:avLst>
          </a:prstGeom>
          <a:solidFill>
            <a:schemeClr val="bg2">
              <a:alpha val="52000"/>
            </a:schemeClr>
          </a:solidFill>
          <a:ln>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矩形 186"/>
          <p:cNvSpPr/>
          <p:nvPr/>
        </p:nvSpPr>
        <p:spPr>
          <a:xfrm>
            <a:off x="0" y="29019573"/>
            <a:ext cx="12687771" cy="7561190"/>
          </a:xfrm>
          <a:prstGeom prst="rect">
            <a:avLst/>
          </a:prstGeom>
          <a:gradFill flip="none" rotWithShape="1">
            <a:gsLst>
              <a:gs pos="0">
                <a:srgbClr val="54FFC3">
                  <a:tint val="66000"/>
                  <a:satMod val="160000"/>
                </a:srgbClr>
              </a:gs>
              <a:gs pos="50000">
                <a:srgbClr val="54FFC3">
                  <a:tint val="44500"/>
                  <a:satMod val="160000"/>
                </a:srgbClr>
              </a:gs>
              <a:gs pos="100000">
                <a:srgbClr val="54FFC3">
                  <a:tint val="23500"/>
                  <a:satMod val="160000"/>
                </a:srgbClr>
              </a:gs>
            </a:gsLst>
            <a:lin ang="16200000" scaled="1"/>
            <a:tileRect/>
          </a:gradFill>
          <a:ln>
            <a:noFill/>
          </a:ln>
        </p:spPr>
        <p:style>
          <a:lnRef idx="2">
            <a:schemeClr val="accent6"/>
          </a:lnRef>
          <a:fillRef idx="1">
            <a:schemeClr val="lt1"/>
          </a:fillRef>
          <a:effectRef idx="0">
            <a:schemeClr val="accent6"/>
          </a:effectRef>
          <a:fontRef idx="minor">
            <a:schemeClr val="dk1"/>
          </a:fontRef>
        </p:style>
        <p:txBody>
          <a:bodyPr lIns="376231" tIns="188116" rIns="376231" bIns="188116" rtlCol="0" anchor="ctr"/>
          <a:lstStyle/>
          <a:p>
            <a:pPr algn="ctr"/>
            <a:endParaRPr lang="zh-CN" altLang="en-US" dirty="0"/>
          </a:p>
        </p:txBody>
      </p:sp>
      <p:graphicFrame>
        <p:nvGraphicFramePr>
          <p:cNvPr id="421" name="图示 420"/>
          <p:cNvGraphicFramePr/>
          <p:nvPr/>
        </p:nvGraphicFramePr>
        <p:xfrm>
          <a:off x="374403" y="10369501"/>
          <a:ext cx="11377264"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4" name="矩形 123"/>
          <p:cNvSpPr/>
          <p:nvPr/>
        </p:nvSpPr>
        <p:spPr>
          <a:xfrm>
            <a:off x="199334" y="15842709"/>
            <a:ext cx="11895683" cy="4968552"/>
          </a:xfrm>
          <a:prstGeom prst="rect">
            <a:avLst/>
          </a:prstGeom>
          <a:noFill/>
          <a:ln>
            <a:solidFill>
              <a:schemeClr val="bg1">
                <a:lumMod val="8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矩形 124"/>
          <p:cNvSpPr/>
          <p:nvPr/>
        </p:nvSpPr>
        <p:spPr>
          <a:xfrm>
            <a:off x="216024" y="21634881"/>
            <a:ext cx="11895683" cy="5657100"/>
          </a:xfrm>
          <a:prstGeom prst="rect">
            <a:avLst/>
          </a:prstGeom>
          <a:noFill/>
          <a:ln>
            <a:solidFill>
              <a:schemeClr val="bg1">
                <a:lumMod val="8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矩形 412"/>
          <p:cNvSpPr/>
          <p:nvPr/>
        </p:nvSpPr>
        <p:spPr>
          <a:xfrm>
            <a:off x="14631987" y="8356681"/>
            <a:ext cx="14631988" cy="7125387"/>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noFill/>
          </a:ln>
        </p:spPr>
        <p:style>
          <a:lnRef idx="2">
            <a:schemeClr val="accent6"/>
          </a:lnRef>
          <a:fillRef idx="1">
            <a:schemeClr val="lt1"/>
          </a:fillRef>
          <a:effectRef idx="0">
            <a:schemeClr val="accent6"/>
          </a:effectRef>
          <a:fontRef idx="minor">
            <a:schemeClr val="dk1"/>
          </a:fontRef>
        </p:style>
        <p:txBody>
          <a:bodyPr lIns="376231" tIns="188116" rIns="376231" bIns="188116" rtlCol="0" anchor="ctr"/>
          <a:lstStyle/>
          <a:p>
            <a:pPr algn="ctr"/>
            <a:endParaRPr lang="zh-CN" altLang="en-US" dirty="0"/>
          </a:p>
        </p:txBody>
      </p:sp>
      <p:sp>
        <p:nvSpPr>
          <p:cNvPr id="370" name="矩形 369"/>
          <p:cNvSpPr/>
          <p:nvPr/>
        </p:nvSpPr>
        <p:spPr>
          <a:xfrm>
            <a:off x="25361179" y="30029371"/>
            <a:ext cx="3602719" cy="5470922"/>
          </a:xfrm>
          <a:prstGeom prst="rect">
            <a:avLst/>
          </a:prstGeom>
          <a:solidFill>
            <a:srgbClr val="FF0066">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368" name="矩形 367"/>
          <p:cNvSpPr/>
          <p:nvPr/>
        </p:nvSpPr>
        <p:spPr>
          <a:xfrm>
            <a:off x="25361179" y="24916803"/>
            <a:ext cx="3589623" cy="4462810"/>
          </a:xfrm>
          <a:prstGeom prst="rect">
            <a:avLst/>
          </a:prstGeom>
          <a:solidFill>
            <a:srgbClr val="FF0066">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208" name="矩形 207"/>
          <p:cNvSpPr/>
          <p:nvPr/>
        </p:nvSpPr>
        <p:spPr>
          <a:xfrm>
            <a:off x="13283267" y="29364531"/>
            <a:ext cx="7845868" cy="3600400"/>
          </a:xfrm>
          <a:prstGeom prst="rect">
            <a:avLst/>
          </a:prstGeom>
          <a:solidFill>
            <a:srgbClr val="FFFF05">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203" name="矩形 202"/>
          <p:cNvSpPr/>
          <p:nvPr/>
        </p:nvSpPr>
        <p:spPr>
          <a:xfrm>
            <a:off x="13911907" y="22923164"/>
            <a:ext cx="5904656" cy="5761353"/>
          </a:xfrm>
          <a:prstGeom prst="rect">
            <a:avLst/>
          </a:prstGeom>
          <a:solidFill>
            <a:srgbClr val="77EE00">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3" name="矩形 2"/>
          <p:cNvSpPr/>
          <p:nvPr/>
        </p:nvSpPr>
        <p:spPr>
          <a:xfrm>
            <a:off x="0" y="1582350"/>
            <a:ext cx="14631988" cy="3456834"/>
          </a:xfrm>
          <a:prstGeom prst="rect">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lIns="376231" tIns="188116" rIns="376231" bIns="188116" rtlCol="0" anchor="ctr"/>
          <a:lstStyle/>
          <a:p>
            <a:pPr algn="ctr"/>
            <a:r>
              <a:rPr lang="en-US" altLang="zh-CN" sz="7200" b="1" dirty="0" smtClean="0">
                <a:solidFill>
                  <a:schemeClr val="bg1"/>
                </a:solidFill>
              </a:rPr>
              <a:t>Design of Everyday Objects with Participatory Design</a:t>
            </a:r>
          </a:p>
          <a:p>
            <a:pPr algn="ctr"/>
            <a:r>
              <a:rPr lang="en-US" altLang="zh-CN" sz="4400" b="1" dirty="0" err="1" smtClean="0">
                <a:solidFill>
                  <a:schemeClr val="bg1"/>
                </a:solidFill>
              </a:rPr>
              <a:t>Yurong</a:t>
            </a:r>
            <a:r>
              <a:rPr lang="en-US" altLang="zh-CN" sz="4400" b="1" dirty="0" smtClean="0">
                <a:solidFill>
                  <a:schemeClr val="bg1"/>
                </a:solidFill>
              </a:rPr>
              <a:t> He</a:t>
            </a:r>
          </a:p>
          <a:p>
            <a:pPr algn="ctr"/>
            <a:r>
              <a:rPr lang="en-US" altLang="zh-CN" sz="4400" b="1" dirty="0" err="1" smtClean="0">
                <a:solidFill>
                  <a:schemeClr val="bg1"/>
                </a:solidFill>
              </a:rPr>
              <a:t>iSchool</a:t>
            </a:r>
            <a:r>
              <a:rPr lang="en-US" altLang="zh-CN" sz="4400" b="1" dirty="0" smtClean="0">
                <a:solidFill>
                  <a:schemeClr val="bg1"/>
                </a:solidFill>
              </a:rPr>
              <a:t>. University of Maryland</a:t>
            </a:r>
            <a:endParaRPr lang="zh-CN" altLang="en-US" sz="5400" b="1" dirty="0" smtClean="0">
              <a:solidFill>
                <a:schemeClr val="bg1"/>
              </a:solidFill>
            </a:endParaRPr>
          </a:p>
        </p:txBody>
      </p:sp>
      <p:sp>
        <p:nvSpPr>
          <p:cNvPr id="9" name="矩形 8"/>
          <p:cNvSpPr/>
          <p:nvPr/>
        </p:nvSpPr>
        <p:spPr>
          <a:xfrm>
            <a:off x="14241984" y="7028375"/>
            <a:ext cx="5300669" cy="1857234"/>
          </a:xfrm>
          <a:prstGeom prst="rect">
            <a:avLst/>
          </a:prstGeom>
        </p:spPr>
        <p:txBody>
          <a:bodyPr wrap="none" lIns="376231" tIns="188116" rIns="376231" bIns="188116">
            <a:spAutoFit/>
          </a:bodyPr>
          <a:lstStyle/>
          <a:p>
            <a:r>
              <a:rPr lang="en-US" altLang="zh-CN" sz="9600" b="1" dirty="0" smtClean="0">
                <a:ln>
                  <a:solidFill>
                    <a:srgbClr val="FFC000"/>
                  </a:solidFill>
                </a:ln>
                <a:solidFill>
                  <a:srgbClr val="FFC000"/>
                </a:solidFill>
              </a:rPr>
              <a:t>Abstract </a:t>
            </a:r>
          </a:p>
        </p:txBody>
      </p:sp>
      <p:pic>
        <p:nvPicPr>
          <p:cNvPr id="14" name="图片 13" descr="redbox_kiosk_1_300.jpg"/>
          <p:cNvPicPr>
            <a:picLocks noChangeAspect="1"/>
          </p:cNvPicPr>
          <p:nvPr/>
        </p:nvPicPr>
        <p:blipFill>
          <a:blip r:embed="rId8" cstate="print"/>
          <a:srcRect l="7678" t="9524" r="6937" b="8638"/>
          <a:stretch>
            <a:fillRect/>
          </a:stretch>
        </p:blipFill>
        <p:spPr>
          <a:xfrm>
            <a:off x="14631986" y="1582350"/>
            <a:ext cx="5530819" cy="5185251"/>
          </a:xfrm>
          <a:prstGeom prst="rect">
            <a:avLst/>
          </a:prstGeom>
        </p:spPr>
      </p:pic>
      <p:pic>
        <p:nvPicPr>
          <p:cNvPr id="15" name="图片 14" descr="MDCoop.jpg"/>
          <p:cNvPicPr>
            <a:picLocks noChangeAspect="1"/>
          </p:cNvPicPr>
          <p:nvPr/>
        </p:nvPicPr>
        <p:blipFill>
          <a:blip r:embed="rId9" cstate="print"/>
          <a:srcRect t="12382" r="-1587" b="11428"/>
          <a:stretch>
            <a:fillRect/>
          </a:stretch>
        </p:blipFill>
        <p:spPr>
          <a:xfrm>
            <a:off x="20162803" y="1582350"/>
            <a:ext cx="5530814" cy="5185251"/>
          </a:xfrm>
          <a:prstGeom prst="rect">
            <a:avLst/>
          </a:prstGeom>
        </p:spPr>
      </p:pic>
      <p:sp>
        <p:nvSpPr>
          <p:cNvPr id="20" name="矩形 19"/>
          <p:cNvSpPr/>
          <p:nvPr/>
        </p:nvSpPr>
        <p:spPr>
          <a:xfrm>
            <a:off x="0" y="5039184"/>
            <a:ext cx="14631988" cy="1728417"/>
          </a:xfrm>
          <a:prstGeom prst="rect">
            <a:avLst/>
          </a:prstGeom>
          <a:solidFill>
            <a:srgbClr val="72E3FA"/>
          </a:solidFill>
          <a:ln>
            <a:noFill/>
          </a:ln>
        </p:spPr>
        <p:style>
          <a:lnRef idx="2">
            <a:schemeClr val="accent6"/>
          </a:lnRef>
          <a:fillRef idx="1">
            <a:schemeClr val="lt1"/>
          </a:fillRef>
          <a:effectRef idx="0">
            <a:schemeClr val="accent6"/>
          </a:effectRef>
          <a:fontRef idx="minor">
            <a:schemeClr val="dk1"/>
          </a:fontRef>
        </p:style>
        <p:txBody>
          <a:bodyPr lIns="376231" tIns="188116" rIns="376231" bIns="188116" rtlCol="0" anchor="ctr"/>
          <a:lstStyle/>
          <a:p>
            <a:pPr algn="ctr"/>
            <a:r>
              <a:rPr lang="en-US" altLang="zh-CN" sz="6600" b="1" dirty="0" smtClean="0">
                <a:solidFill>
                  <a:schemeClr val="bg1"/>
                </a:solidFill>
                <a:latin typeface="Arial Unicode MS" pitchFamily="34" charset="-122"/>
                <a:ea typeface="Arial Unicode MS" pitchFamily="34" charset="-122"/>
                <a:cs typeface="Arial Unicode MS" pitchFamily="34" charset="-122"/>
              </a:rPr>
              <a:t>Design old and design new</a:t>
            </a:r>
            <a:endParaRPr lang="zh-CN" altLang="en-US" sz="6600" b="1" dirty="0">
              <a:solidFill>
                <a:schemeClr val="bg1"/>
              </a:solidFill>
              <a:latin typeface="Arial Unicode MS" pitchFamily="34" charset="-122"/>
              <a:ea typeface="Arial Unicode MS" pitchFamily="34" charset="-122"/>
              <a:cs typeface="Arial Unicode MS" pitchFamily="34" charset="-122"/>
            </a:endParaRPr>
          </a:p>
        </p:txBody>
      </p:sp>
      <p:cxnSp>
        <p:nvCxnSpPr>
          <p:cNvPr id="22" name="直接连接符 21"/>
          <p:cNvCxnSpPr/>
          <p:nvPr/>
        </p:nvCxnSpPr>
        <p:spPr>
          <a:xfrm>
            <a:off x="0" y="8477201"/>
            <a:ext cx="12615763" cy="21178"/>
          </a:xfrm>
          <a:prstGeom prst="line">
            <a:avLst/>
          </a:prstGeom>
          <a:ln w="142875">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3263835" y="17177333"/>
            <a:ext cx="16000140" cy="32928"/>
          </a:xfrm>
          <a:prstGeom prst="line">
            <a:avLst/>
          </a:prstGeom>
          <a:ln w="101600">
            <a:solidFill>
              <a:srgbClr val="7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96252" y="6913117"/>
            <a:ext cx="7988955" cy="2149621"/>
          </a:xfrm>
          <a:prstGeom prst="rect">
            <a:avLst/>
          </a:prstGeom>
        </p:spPr>
        <p:txBody>
          <a:bodyPr wrap="square" lIns="376231" tIns="188116" rIns="376231" bIns="188116">
            <a:spAutoFit/>
            <a:scene3d>
              <a:camera prst="orthographicFront"/>
              <a:lightRig rig="threePt" dir="t"/>
            </a:scene3d>
            <a:sp3d extrusionH="57150">
              <a:bevelT h="25400" prst="softRound"/>
            </a:sp3d>
          </a:bodyPr>
          <a:lstStyle/>
          <a:p>
            <a:r>
              <a:rPr lang="en-US" altLang="zh-CN" sz="11000" b="1" dirty="0" err="1" smtClean="0">
                <a:ln w="19050">
                  <a:solidFill>
                    <a:srgbClr val="C00000"/>
                  </a:solidFill>
                </a:ln>
                <a:solidFill>
                  <a:srgbClr val="C00000"/>
                </a:solidFill>
                <a:effectLst>
                  <a:glow rad="63500">
                    <a:schemeClr val="accent2">
                      <a:satMod val="175000"/>
                      <a:alpha val="40000"/>
                    </a:schemeClr>
                  </a:glow>
                  <a:outerShdw blurRad="50800" dist="38100" dir="2700000" algn="tl" rotWithShape="0">
                    <a:prstClr val="black">
                      <a:alpha val="40000"/>
                    </a:prstClr>
                  </a:outerShdw>
                  <a:reflection blurRad="6350" stA="55000" endA="300" endPos="45500" dir="5400000" sy="-100000" algn="bl" rotWithShape="0"/>
                </a:effectLst>
              </a:rPr>
              <a:t>Redbox</a:t>
            </a:r>
            <a:endParaRPr lang="en-US" altLang="zh-CN" sz="11000" b="1" dirty="0" smtClean="0">
              <a:ln w="19050">
                <a:solidFill>
                  <a:srgbClr val="C00000"/>
                </a:solidFill>
              </a:ln>
              <a:solidFill>
                <a:srgbClr val="C00000"/>
              </a:solidFill>
              <a:effectLst>
                <a:glow rad="63500">
                  <a:schemeClr val="accent2">
                    <a:satMod val="175000"/>
                    <a:alpha val="40000"/>
                  </a:schemeClr>
                </a:glow>
                <a:outerShdw blurRad="50800" dist="38100" dir="2700000" algn="tl" rotWithShape="0">
                  <a:prstClr val="black">
                    <a:alpha val="40000"/>
                  </a:prstClr>
                </a:outerShdw>
                <a:reflection blurRad="6350" stA="55000" endA="300" endPos="45500" dir="5400000" sy="-100000" algn="bl" rotWithShape="0"/>
              </a:effectLst>
            </a:endParaRPr>
          </a:p>
        </p:txBody>
      </p:sp>
      <p:sp>
        <p:nvSpPr>
          <p:cNvPr id="53" name="矩形 52"/>
          <p:cNvSpPr/>
          <p:nvPr/>
        </p:nvSpPr>
        <p:spPr>
          <a:xfrm>
            <a:off x="19548267" y="15546992"/>
            <a:ext cx="9715708" cy="2149621"/>
          </a:xfrm>
          <a:prstGeom prst="rect">
            <a:avLst/>
          </a:prstGeom>
        </p:spPr>
        <p:txBody>
          <a:bodyPr wrap="square" lIns="376231" tIns="188116" rIns="376231" bIns="188116">
            <a:spAutoFit/>
            <a:scene3d>
              <a:camera prst="orthographicFront"/>
              <a:lightRig rig="threePt" dir="t"/>
            </a:scene3d>
            <a:sp3d extrusionH="57150">
              <a:bevelT h="25400" prst="softRound"/>
            </a:sp3d>
          </a:bodyPr>
          <a:lstStyle/>
          <a:p>
            <a:pPr algn="r"/>
            <a:r>
              <a:rPr lang="en-US" altLang="zh-CN" sz="11500" b="1" dirty="0" smtClean="0">
                <a:solidFill>
                  <a:srgbClr val="7FFF00"/>
                </a:solidFill>
                <a:effectLst>
                  <a:glow rad="63500">
                    <a:schemeClr val="accent3">
                      <a:satMod val="175000"/>
                      <a:alpha val="40000"/>
                    </a:schemeClr>
                  </a:glow>
                  <a:outerShdw blurRad="50800" dist="38100" dir="2700000" algn="tl" rotWithShape="0">
                    <a:prstClr val="black">
                      <a:alpha val="40000"/>
                    </a:prstClr>
                  </a:outerShdw>
                  <a:reflection blurRad="6350" stA="55000" endA="300" endPos="45500" dir="5400000" sy="-100000" algn="bl" rotWithShape="0"/>
                </a:effectLst>
              </a:rPr>
              <a:t>Food Coop</a:t>
            </a:r>
          </a:p>
        </p:txBody>
      </p:sp>
      <p:sp>
        <p:nvSpPr>
          <p:cNvPr id="58" name="TextBox 57"/>
          <p:cNvSpPr txBox="1"/>
          <p:nvPr/>
        </p:nvSpPr>
        <p:spPr>
          <a:xfrm>
            <a:off x="-1" y="8569301"/>
            <a:ext cx="15280060" cy="1487902"/>
          </a:xfrm>
          <a:prstGeom prst="rect">
            <a:avLst/>
          </a:prstGeom>
          <a:noFill/>
        </p:spPr>
        <p:txBody>
          <a:bodyPr wrap="square" lIns="376231" tIns="188116" rIns="376231" bIns="188116" rtlCol="0">
            <a:spAutoFit/>
          </a:bodyPr>
          <a:lstStyle/>
          <a:p>
            <a:pPr marL="940579" indent="-940579"/>
            <a:r>
              <a:rPr lang="en-US" altLang="zh-CN" sz="4000" b="1" dirty="0" smtClean="0"/>
              <a:t>Participant  a: </a:t>
            </a:r>
            <a:r>
              <a:rPr lang="en-US" altLang="zh-CN" sz="3200" dirty="0" smtClean="0"/>
              <a:t>undergraduate student, male, 20 years old, used the </a:t>
            </a:r>
            <a:r>
              <a:rPr lang="en-US" altLang="zh-CN" sz="3200" dirty="0" err="1" smtClean="0"/>
              <a:t>redbox</a:t>
            </a:r>
            <a:r>
              <a:rPr lang="en-US" altLang="zh-CN" sz="3200" dirty="0" smtClean="0"/>
              <a:t> </a:t>
            </a:r>
          </a:p>
          <a:p>
            <a:pPr marL="940579" indent="-940579"/>
            <a:r>
              <a:rPr lang="en-US" altLang="zh-CN" sz="3200" dirty="0" smtClean="0"/>
              <a:t>in Student Stamp Union once or twice a week for entertainment and kill time.</a:t>
            </a:r>
          </a:p>
        </p:txBody>
      </p:sp>
      <p:sp>
        <p:nvSpPr>
          <p:cNvPr id="61" name="TextBox 60"/>
          <p:cNvSpPr txBox="1"/>
          <p:nvPr/>
        </p:nvSpPr>
        <p:spPr>
          <a:xfrm>
            <a:off x="13551867" y="17546668"/>
            <a:ext cx="15712108" cy="2472787"/>
          </a:xfrm>
          <a:prstGeom prst="rect">
            <a:avLst/>
          </a:prstGeom>
          <a:noFill/>
        </p:spPr>
        <p:txBody>
          <a:bodyPr wrap="square" lIns="376231" tIns="188116" rIns="376231" bIns="188116" rtlCol="0">
            <a:spAutoFit/>
          </a:bodyPr>
          <a:lstStyle/>
          <a:p>
            <a:pPr marL="940579" indent="-940579"/>
            <a:r>
              <a:rPr lang="en-US" altLang="zh-CN" sz="3600" b="1" dirty="0" smtClean="0"/>
              <a:t>Participant b. </a:t>
            </a:r>
            <a:r>
              <a:rPr lang="en-US" altLang="zh-CN" sz="3200" dirty="0" smtClean="0"/>
              <a:t>Food Coop employee, male, 60 years old, has worked in and bought </a:t>
            </a:r>
          </a:p>
          <a:p>
            <a:pPr marL="940579" indent="-940579"/>
            <a:r>
              <a:rPr lang="en-US" altLang="zh-CN" sz="3200" dirty="0" smtClean="0"/>
              <a:t>food from Food Coop for four months. </a:t>
            </a:r>
          </a:p>
          <a:p>
            <a:pPr marL="940579" indent="-940579"/>
            <a:r>
              <a:rPr lang="en-US" altLang="zh-CN" sz="3600" b="1" dirty="0" smtClean="0"/>
              <a:t>Participant c. </a:t>
            </a:r>
            <a:r>
              <a:rPr lang="en-US" altLang="zh-CN" sz="3200" dirty="0" smtClean="0"/>
              <a:t>young adult, work for an IT company, male, 27 years old,  bought food </a:t>
            </a:r>
          </a:p>
          <a:p>
            <a:pPr marL="940579" indent="-940579"/>
            <a:r>
              <a:rPr lang="en-US" altLang="zh-CN" sz="3200" dirty="0" smtClean="0"/>
              <a:t>from Food Coop for several times.</a:t>
            </a:r>
          </a:p>
        </p:txBody>
      </p:sp>
      <p:grpSp>
        <p:nvGrpSpPr>
          <p:cNvPr id="139" name="组合 138"/>
          <p:cNvGrpSpPr/>
          <p:nvPr/>
        </p:nvGrpSpPr>
        <p:grpSpPr>
          <a:xfrm>
            <a:off x="230387" y="18146365"/>
            <a:ext cx="12169352" cy="2837128"/>
            <a:chOff x="230387" y="17281669"/>
            <a:chExt cx="12169352" cy="2837128"/>
          </a:xfrm>
        </p:grpSpPr>
        <p:sp>
          <p:nvSpPr>
            <p:cNvPr id="62" name="TextBox 61"/>
            <p:cNvSpPr txBox="1"/>
            <p:nvPr/>
          </p:nvSpPr>
          <p:spPr>
            <a:xfrm>
              <a:off x="230387" y="17281669"/>
              <a:ext cx="4320480" cy="1026237"/>
            </a:xfrm>
            <a:prstGeom prst="rect">
              <a:avLst/>
            </a:prstGeom>
            <a:noFill/>
          </p:spPr>
          <p:txBody>
            <a:bodyPr wrap="square" lIns="376231" tIns="188116" rIns="376231" bIns="188116" rtlCol="0">
              <a:spAutoFit/>
            </a:bodyPr>
            <a:lstStyle/>
            <a:p>
              <a:pPr marL="940579" indent="-940579"/>
              <a:r>
                <a:rPr lang="en-US" altLang="zh-CN" sz="1400" i="1" dirty="0" smtClean="0"/>
                <a:t>“I usually just scroll left and  right to choose a </a:t>
              </a:r>
            </a:p>
            <a:p>
              <a:pPr marL="940579" indent="-940579"/>
              <a:r>
                <a:rPr lang="en-US" altLang="zh-CN" sz="1400" i="1" dirty="0" smtClean="0"/>
                <a:t>movie and then press 'check out’ and pay. It’s </a:t>
              </a:r>
            </a:p>
            <a:p>
              <a:pPr marL="940579" indent="-940579"/>
              <a:r>
                <a:rPr lang="en-US" altLang="zh-CN" sz="1400" i="1" dirty="0" smtClean="0"/>
                <a:t>pretty easy to use. I like it. ”</a:t>
              </a:r>
            </a:p>
          </p:txBody>
        </p:sp>
        <p:sp>
          <p:nvSpPr>
            <p:cNvPr id="118" name="TextBox 117"/>
            <p:cNvSpPr txBox="1"/>
            <p:nvPr/>
          </p:nvSpPr>
          <p:spPr>
            <a:xfrm>
              <a:off x="4334843" y="18325349"/>
              <a:ext cx="3600399" cy="1026237"/>
            </a:xfrm>
            <a:prstGeom prst="rect">
              <a:avLst/>
            </a:prstGeom>
            <a:noFill/>
          </p:spPr>
          <p:txBody>
            <a:bodyPr wrap="square" lIns="376231" tIns="188116" rIns="376231" bIns="188116" rtlCol="0">
              <a:spAutoFit/>
            </a:bodyPr>
            <a:lstStyle/>
            <a:p>
              <a:pPr marL="940579" indent="-940579"/>
              <a:r>
                <a:rPr lang="en-US" altLang="zh-CN" sz="1400" i="1" dirty="0" smtClean="0"/>
                <a:t>“The movie posters occupied too </a:t>
              </a:r>
            </a:p>
            <a:p>
              <a:pPr marL="940579" indent="-940579"/>
              <a:r>
                <a:rPr lang="en-US" altLang="zh-CN" sz="1400" i="1" dirty="0" smtClean="0"/>
                <a:t>much space, I have to scroll so </a:t>
              </a:r>
            </a:p>
            <a:p>
              <a:pPr marL="940579" indent="-940579"/>
              <a:r>
                <a:rPr lang="en-US" altLang="zh-CN" sz="1400" i="1" dirty="0" smtClean="0"/>
                <a:t>many times to see more movies…”</a:t>
              </a:r>
            </a:p>
          </p:txBody>
        </p:sp>
        <p:sp>
          <p:nvSpPr>
            <p:cNvPr id="119" name="TextBox 118"/>
            <p:cNvSpPr txBox="1"/>
            <p:nvPr/>
          </p:nvSpPr>
          <p:spPr>
            <a:xfrm>
              <a:off x="7575203" y="19523447"/>
              <a:ext cx="4824536" cy="595350"/>
            </a:xfrm>
            <a:prstGeom prst="rect">
              <a:avLst/>
            </a:prstGeom>
            <a:noFill/>
          </p:spPr>
          <p:txBody>
            <a:bodyPr wrap="square" lIns="376231" tIns="188116" rIns="376231" bIns="188116" rtlCol="0">
              <a:spAutoFit/>
            </a:bodyPr>
            <a:lstStyle/>
            <a:p>
              <a:pPr marL="940579" indent="-940579"/>
              <a:r>
                <a:rPr lang="en-US" altLang="zh-CN" sz="1400" i="1" dirty="0" smtClean="0"/>
                <a:t>“It doesn’t allow me to search movie directly, stupid!”</a:t>
              </a:r>
            </a:p>
          </p:txBody>
        </p:sp>
      </p:grpSp>
      <p:sp>
        <p:nvSpPr>
          <p:cNvPr id="197" name="矩形 196"/>
          <p:cNvSpPr/>
          <p:nvPr/>
        </p:nvSpPr>
        <p:spPr>
          <a:xfrm>
            <a:off x="13807714" y="19804235"/>
            <a:ext cx="7067153" cy="1133959"/>
          </a:xfrm>
          <a:prstGeom prst="rect">
            <a:avLst/>
          </a:prstGeom>
        </p:spPr>
        <p:txBody>
          <a:bodyPr wrap="square" lIns="376231" tIns="188116" rIns="376231" bIns="188116">
            <a:spAutoFit/>
          </a:bodyPr>
          <a:lstStyle/>
          <a:p>
            <a:r>
              <a:rPr lang="en-US" altLang="zh-CN" sz="4900" b="1" dirty="0" smtClean="0">
                <a:solidFill>
                  <a:srgbClr val="CC00CC"/>
                </a:solidFill>
                <a:latin typeface="Hobo Std" pitchFamily="50" charset="0"/>
              </a:rPr>
              <a:t>Step </a:t>
            </a:r>
            <a:r>
              <a:rPr lang="en-US" altLang="zh-CN" sz="4900" b="1" i="1" dirty="0" smtClean="0">
                <a:solidFill>
                  <a:srgbClr val="CC00CC"/>
                </a:solidFill>
                <a:latin typeface="Hobo Std" pitchFamily="50" charset="0"/>
              </a:rPr>
              <a:t>1 </a:t>
            </a:r>
            <a:r>
              <a:rPr lang="en-US" altLang="zh-CN" sz="3300" b="1" dirty="0" smtClean="0">
                <a:solidFill>
                  <a:srgbClr val="CC00CC"/>
                </a:solidFill>
                <a:latin typeface="Hobo Std" pitchFamily="50" charset="0"/>
              </a:rPr>
              <a:t>:</a:t>
            </a:r>
            <a:endParaRPr lang="en-US" altLang="zh-CN" sz="8200" b="1" dirty="0" smtClean="0">
              <a:solidFill>
                <a:srgbClr val="CC00CC"/>
              </a:solidFill>
              <a:latin typeface="Comic Sans MS" pitchFamily="66" charset="0"/>
              <a:ea typeface="Arial Unicode MS" pitchFamily="34" charset="-122"/>
              <a:cs typeface="Arial Unicode MS" pitchFamily="34" charset="-122"/>
            </a:endParaRPr>
          </a:p>
        </p:txBody>
      </p:sp>
      <p:grpSp>
        <p:nvGrpSpPr>
          <p:cNvPr id="204" name="组合 203"/>
          <p:cNvGrpSpPr/>
          <p:nvPr/>
        </p:nvGrpSpPr>
        <p:grpSpPr>
          <a:xfrm>
            <a:off x="15229132" y="26140939"/>
            <a:ext cx="4968552" cy="2576325"/>
            <a:chOff x="5085184" y="2123728"/>
            <a:chExt cx="1772816" cy="1224136"/>
          </a:xfrm>
        </p:grpSpPr>
        <p:sp>
          <p:nvSpPr>
            <p:cNvPr id="205" name="云形标注 204"/>
            <p:cNvSpPr/>
            <p:nvPr/>
          </p:nvSpPr>
          <p:spPr>
            <a:xfrm>
              <a:off x="5085184" y="2123728"/>
              <a:ext cx="1772816" cy="1224136"/>
            </a:xfrm>
            <a:prstGeom prst="cloudCallout">
              <a:avLst>
                <a:gd name="adj1" fmla="val -38370"/>
                <a:gd name="adj2" fmla="val 94734"/>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endParaRPr lang="zh-CN" altLang="en-US" sz="3700" dirty="0"/>
            </a:p>
          </p:txBody>
        </p:sp>
        <p:sp>
          <p:nvSpPr>
            <p:cNvPr id="206" name="TextBox 205"/>
            <p:cNvSpPr txBox="1"/>
            <p:nvPr/>
          </p:nvSpPr>
          <p:spPr>
            <a:xfrm>
              <a:off x="5244120" y="2407789"/>
              <a:ext cx="1481492" cy="899373"/>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sz="2000" dirty="0" smtClean="0"/>
                <a:t>Participant b categorized products in the room from two levels: </a:t>
              </a:r>
            </a:p>
            <a:p>
              <a:r>
                <a:rPr lang="en-US" altLang="zh-CN" sz="2000" dirty="0" smtClean="0"/>
                <a:t>2 (Store bought and home made) </a:t>
              </a:r>
              <a:r>
                <a:rPr lang="en-US" altLang="zh-CN" sz="2000" b="1" dirty="0" smtClean="0"/>
                <a:t>x </a:t>
              </a:r>
              <a:r>
                <a:rPr lang="en-US" altLang="zh-CN" sz="2000" dirty="0" smtClean="0"/>
                <a:t>3(temperature: cold, room and hot ).   </a:t>
              </a:r>
              <a:endParaRPr lang="zh-CN" altLang="en-US" sz="2000" dirty="0" smtClean="0"/>
            </a:p>
            <a:p>
              <a:endParaRPr lang="zh-CN" altLang="en-US" sz="3700" dirty="0"/>
            </a:p>
          </p:txBody>
        </p:sp>
      </p:grpSp>
      <p:sp>
        <p:nvSpPr>
          <p:cNvPr id="210" name="矩形 209"/>
          <p:cNvSpPr/>
          <p:nvPr/>
        </p:nvSpPr>
        <p:spPr>
          <a:xfrm>
            <a:off x="21359501" y="19801087"/>
            <a:ext cx="7067153" cy="1133959"/>
          </a:xfrm>
          <a:prstGeom prst="rect">
            <a:avLst/>
          </a:prstGeom>
        </p:spPr>
        <p:txBody>
          <a:bodyPr wrap="square" lIns="376231" tIns="188116" rIns="376231" bIns="188116">
            <a:spAutoFit/>
          </a:bodyPr>
          <a:lstStyle/>
          <a:p>
            <a:r>
              <a:rPr lang="en-US" altLang="zh-CN" sz="4900" b="1" dirty="0" smtClean="0">
                <a:solidFill>
                  <a:srgbClr val="FF0066"/>
                </a:solidFill>
                <a:latin typeface="Hobo Std" pitchFamily="50" charset="0"/>
              </a:rPr>
              <a:t>Step 2 </a:t>
            </a:r>
            <a:r>
              <a:rPr lang="en-US" altLang="zh-CN" sz="3300" b="1" dirty="0" smtClean="0">
                <a:solidFill>
                  <a:srgbClr val="FF0066"/>
                </a:solidFill>
                <a:latin typeface="Hobo Std" pitchFamily="50" charset="0"/>
              </a:rPr>
              <a:t>:</a:t>
            </a:r>
            <a:endParaRPr lang="en-US" altLang="zh-CN" sz="8200" b="1" dirty="0" smtClean="0">
              <a:solidFill>
                <a:srgbClr val="FF0066"/>
              </a:solidFill>
              <a:latin typeface="Comic Sans MS" pitchFamily="66" charset="0"/>
              <a:ea typeface="Arial Unicode MS" pitchFamily="34" charset="-122"/>
              <a:cs typeface="Arial Unicode MS" pitchFamily="34" charset="-122"/>
            </a:endParaRPr>
          </a:p>
        </p:txBody>
      </p:sp>
      <p:sp>
        <p:nvSpPr>
          <p:cNvPr id="211" name="矩形 210"/>
          <p:cNvSpPr/>
          <p:nvPr/>
        </p:nvSpPr>
        <p:spPr>
          <a:xfrm>
            <a:off x="20079443" y="20488556"/>
            <a:ext cx="9283660" cy="1718734"/>
          </a:xfrm>
          <a:prstGeom prst="rect">
            <a:avLst/>
          </a:prstGeom>
        </p:spPr>
        <p:txBody>
          <a:bodyPr wrap="square" lIns="376231" tIns="188116" rIns="376231" bIns="188116">
            <a:spAutoFit/>
          </a:bodyPr>
          <a:lstStyle/>
          <a:p>
            <a:r>
              <a:rPr lang="en-US" altLang="zh-CN" sz="2900" b="1" dirty="0" smtClean="0"/>
              <a:t>So if we cannot change the space design, what else can we do if we really want to improve customers’ shopping experience here?</a:t>
            </a:r>
            <a:endParaRPr lang="zh-CN" altLang="en-US" sz="2900" b="1" dirty="0"/>
          </a:p>
        </p:txBody>
      </p:sp>
      <p:sp>
        <p:nvSpPr>
          <p:cNvPr id="212" name="矩形 211"/>
          <p:cNvSpPr/>
          <p:nvPr/>
        </p:nvSpPr>
        <p:spPr>
          <a:xfrm>
            <a:off x="13403659" y="34739662"/>
            <a:ext cx="8603488" cy="1764901"/>
          </a:xfrm>
          <a:prstGeom prst="rect">
            <a:avLst/>
          </a:prstGeom>
        </p:spPr>
        <p:txBody>
          <a:bodyPr wrap="square" lIns="376231" tIns="188116" rIns="376231" bIns="188116">
            <a:spAutoFit/>
          </a:bodyPr>
          <a:lstStyle/>
          <a:p>
            <a:pPr marL="940579" indent="-940579"/>
            <a:r>
              <a:rPr lang="en-US" altLang="zh-CN" sz="2400" i="1" dirty="0" smtClean="0"/>
              <a:t>“However, it is impossible to move the whole kitchen.”</a:t>
            </a:r>
          </a:p>
          <a:p>
            <a:pPr marL="940579" indent="-940579"/>
            <a:endParaRPr lang="en-US" altLang="zh-CN" sz="1800" i="1" dirty="0" smtClean="0"/>
          </a:p>
          <a:p>
            <a:pPr marL="940579" indent="-940579"/>
            <a:r>
              <a:rPr lang="en-US" altLang="zh-CN" sz="2400" i="1" dirty="0" smtClean="0"/>
              <a:t>“The culture here decided the way how we work here. We </a:t>
            </a:r>
          </a:p>
          <a:p>
            <a:pPr marL="940579" indent="-940579"/>
            <a:r>
              <a:rPr lang="en-US" altLang="zh-CN" sz="2400" i="1" dirty="0" smtClean="0"/>
              <a:t>change the positions of the food all the time. ”</a:t>
            </a:r>
          </a:p>
        </p:txBody>
      </p:sp>
      <p:sp>
        <p:nvSpPr>
          <p:cNvPr id="213" name="矩形 212"/>
          <p:cNvSpPr/>
          <p:nvPr/>
        </p:nvSpPr>
        <p:spPr>
          <a:xfrm>
            <a:off x="20176603" y="21869688"/>
            <a:ext cx="9507618" cy="2103455"/>
          </a:xfrm>
          <a:prstGeom prst="rect">
            <a:avLst/>
          </a:prstGeom>
        </p:spPr>
        <p:txBody>
          <a:bodyPr wrap="square" lIns="376231" tIns="188116" rIns="376231" bIns="188116">
            <a:spAutoFit/>
          </a:bodyPr>
          <a:lstStyle/>
          <a:p>
            <a:pPr>
              <a:buFont typeface="Arial" pitchFamily="34" charset="0"/>
              <a:buChar char="•"/>
            </a:pPr>
            <a:r>
              <a:rPr lang="en-US" altLang="zh-CN" sz="2800" b="1" dirty="0" smtClean="0">
                <a:solidFill>
                  <a:srgbClr val="FF0066"/>
                </a:solidFill>
                <a:latin typeface="Calibri" pitchFamily="34" charset="0"/>
                <a:ea typeface="Arial Unicode MS" pitchFamily="34" charset="-122"/>
                <a:cs typeface="Arial Unicode MS" pitchFamily="34" charset="-122"/>
              </a:rPr>
              <a:t>   Participant c participated into design an mobile app to  </a:t>
            </a:r>
          </a:p>
          <a:p>
            <a:r>
              <a:rPr lang="en-US" altLang="zh-CN" sz="2800" b="1" dirty="0" smtClean="0">
                <a:solidFill>
                  <a:srgbClr val="FF0066"/>
                </a:solidFill>
                <a:latin typeface="Calibri" pitchFamily="34" charset="0"/>
                <a:ea typeface="Arial Unicode MS" pitchFamily="34" charset="-122"/>
                <a:cs typeface="Arial Unicode MS" pitchFamily="34" charset="-122"/>
              </a:rPr>
              <a:t>     solve the problem.  </a:t>
            </a:r>
          </a:p>
          <a:p>
            <a:pPr>
              <a:buFont typeface="Arial" pitchFamily="34" charset="0"/>
              <a:buChar char="•"/>
            </a:pPr>
            <a:r>
              <a:rPr lang="en-US" altLang="zh-CN" sz="2800" b="1" dirty="0" smtClean="0">
                <a:solidFill>
                  <a:srgbClr val="FF0066"/>
                </a:solidFill>
                <a:latin typeface="Calibri" pitchFamily="34" charset="0"/>
                <a:ea typeface="Arial Unicode MS" pitchFamily="34" charset="-122"/>
                <a:cs typeface="Arial Unicode MS" pitchFamily="34" charset="-122"/>
              </a:rPr>
              <a:t>   Before we started to design, he read          and         </a:t>
            </a:r>
          </a:p>
          <a:p>
            <a:r>
              <a:rPr lang="en-US" altLang="zh-CN" sz="2800" b="1" dirty="0" smtClean="0">
                <a:solidFill>
                  <a:srgbClr val="FF0066"/>
                </a:solidFill>
                <a:latin typeface="Calibri" pitchFamily="34" charset="0"/>
                <a:ea typeface="Arial Unicode MS" pitchFamily="34" charset="-122"/>
                <a:cs typeface="Arial Unicode MS" pitchFamily="34" charset="-122"/>
              </a:rPr>
              <a:t>     carefully to get inspiration of design.</a:t>
            </a:r>
            <a:endParaRPr lang="zh-CN" altLang="en-US" sz="2800" b="1" dirty="0">
              <a:solidFill>
                <a:srgbClr val="FF0066"/>
              </a:solidFill>
              <a:latin typeface="Calibri" pitchFamily="34" charset="0"/>
              <a:ea typeface="Arial Unicode MS" pitchFamily="34" charset="-122"/>
              <a:cs typeface="Arial Unicode MS" pitchFamily="34" charset="-122"/>
            </a:endParaRPr>
          </a:p>
        </p:txBody>
      </p:sp>
      <p:sp>
        <p:nvSpPr>
          <p:cNvPr id="214" name="六角星 213"/>
          <p:cNvSpPr/>
          <p:nvPr/>
        </p:nvSpPr>
        <p:spPr>
          <a:xfrm rot="19947417">
            <a:off x="14155998" y="22732311"/>
            <a:ext cx="499305" cy="555212"/>
          </a:xfrm>
          <a:prstGeom prst="star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215" name="六角星 214"/>
          <p:cNvSpPr/>
          <p:nvPr/>
        </p:nvSpPr>
        <p:spPr>
          <a:xfrm rot="19947417">
            <a:off x="26430893" y="22818838"/>
            <a:ext cx="499305" cy="555212"/>
          </a:xfrm>
          <a:prstGeom prst="star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216" name="太阳形 215"/>
          <p:cNvSpPr/>
          <p:nvPr/>
        </p:nvSpPr>
        <p:spPr>
          <a:xfrm>
            <a:off x="13714933" y="29118791"/>
            <a:ext cx="614536" cy="576139"/>
          </a:xfrm>
          <a:prstGeom prst="su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217" name="太阳形 216"/>
          <p:cNvSpPr/>
          <p:nvPr/>
        </p:nvSpPr>
        <p:spPr>
          <a:xfrm>
            <a:off x="27698971" y="22806866"/>
            <a:ext cx="614536" cy="576139"/>
          </a:xfrm>
          <a:prstGeom prst="su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pic>
        <p:nvPicPr>
          <p:cNvPr id="329" name="图片 328" descr="foodcoop2.png"/>
          <p:cNvPicPr>
            <a:picLocks noChangeAspect="1"/>
          </p:cNvPicPr>
          <p:nvPr/>
        </p:nvPicPr>
        <p:blipFill>
          <a:blip r:embed="rId10" cstate="print"/>
          <a:stretch>
            <a:fillRect/>
          </a:stretch>
        </p:blipFill>
        <p:spPr>
          <a:xfrm>
            <a:off x="13446333" y="29804963"/>
            <a:ext cx="7339189" cy="2880695"/>
          </a:xfrm>
          <a:prstGeom prst="rect">
            <a:avLst/>
          </a:prstGeom>
        </p:spPr>
      </p:pic>
      <p:sp>
        <p:nvSpPr>
          <p:cNvPr id="367" name="矩形 366"/>
          <p:cNvSpPr/>
          <p:nvPr/>
        </p:nvSpPr>
        <p:spPr>
          <a:xfrm>
            <a:off x="25217163" y="24865515"/>
            <a:ext cx="3672408" cy="4688778"/>
          </a:xfrm>
          <a:prstGeom prst="rect">
            <a:avLst/>
          </a:prstGeom>
        </p:spPr>
        <p:txBody>
          <a:bodyPr wrap="square" lIns="376231" tIns="188116" rIns="376231" bIns="188116">
            <a:spAutoFit/>
          </a:bodyPr>
          <a:lstStyle/>
          <a:p>
            <a:r>
              <a:rPr lang="en-US" altLang="zh-CN" sz="2000" b="1" dirty="0" smtClean="0">
                <a:solidFill>
                  <a:schemeClr val="bg1"/>
                </a:solidFill>
              </a:rPr>
              <a:t>To employees</a:t>
            </a:r>
          </a:p>
          <a:p>
            <a:endParaRPr lang="en-US" altLang="zh-CN" sz="2000" b="1" dirty="0" smtClean="0">
              <a:solidFill>
                <a:schemeClr val="bg1"/>
              </a:solidFill>
            </a:endParaRPr>
          </a:p>
          <a:p>
            <a:pPr>
              <a:buFont typeface="Arial" pitchFamily="34" charset="0"/>
              <a:buChar char="•"/>
            </a:pPr>
            <a:r>
              <a:rPr lang="en-US" altLang="zh-CN" sz="2000" b="1" dirty="0" smtClean="0">
                <a:solidFill>
                  <a:schemeClr val="bg1"/>
                </a:solidFill>
              </a:rPr>
              <a:t>  could computing technology. </a:t>
            </a:r>
          </a:p>
          <a:p>
            <a:pPr>
              <a:buFont typeface="Arial" pitchFamily="34" charset="0"/>
              <a:buChar char="•"/>
            </a:pPr>
            <a:endParaRPr lang="en-US" altLang="zh-CN" sz="2000" b="1" dirty="0" smtClean="0">
              <a:solidFill>
                <a:schemeClr val="bg1"/>
              </a:solidFill>
            </a:endParaRPr>
          </a:p>
          <a:p>
            <a:pPr>
              <a:buFont typeface="Arial" pitchFamily="34" charset="0"/>
              <a:buChar char="•"/>
            </a:pPr>
            <a:r>
              <a:rPr lang="en-US" altLang="zh-CN" sz="2000" b="1" dirty="0" smtClean="0">
                <a:solidFill>
                  <a:schemeClr val="bg1"/>
                </a:solidFill>
              </a:rPr>
              <a:t>  tag the food in three levels in cloud.</a:t>
            </a:r>
          </a:p>
          <a:p>
            <a:pPr>
              <a:buFont typeface="Arial" pitchFamily="34" charset="0"/>
              <a:buChar char="•"/>
            </a:pPr>
            <a:endParaRPr lang="en-US" altLang="zh-CN" sz="2000" b="1" dirty="0" smtClean="0">
              <a:solidFill>
                <a:schemeClr val="bg1"/>
              </a:solidFill>
            </a:endParaRPr>
          </a:p>
          <a:p>
            <a:pPr>
              <a:buFont typeface="Arial" pitchFamily="34" charset="0"/>
              <a:buChar char="•"/>
            </a:pPr>
            <a:r>
              <a:rPr lang="en-US" altLang="zh-CN" sz="2000" b="1" dirty="0" smtClean="0">
                <a:solidFill>
                  <a:schemeClr val="bg1"/>
                </a:solidFill>
              </a:rPr>
              <a:t>  Food  Coop employees update the tags and other details of the food every time when they change the positions or kinds of the food.</a:t>
            </a:r>
          </a:p>
        </p:txBody>
      </p:sp>
      <p:sp>
        <p:nvSpPr>
          <p:cNvPr id="369" name="矩形 368"/>
          <p:cNvSpPr/>
          <p:nvPr/>
        </p:nvSpPr>
        <p:spPr>
          <a:xfrm>
            <a:off x="25289171" y="30245395"/>
            <a:ext cx="3672408" cy="5304331"/>
          </a:xfrm>
          <a:prstGeom prst="rect">
            <a:avLst/>
          </a:prstGeom>
        </p:spPr>
        <p:txBody>
          <a:bodyPr wrap="square" lIns="376231" tIns="188116" rIns="376231" bIns="188116">
            <a:spAutoFit/>
          </a:bodyPr>
          <a:lstStyle/>
          <a:p>
            <a:r>
              <a:rPr lang="en-US" altLang="zh-CN" sz="2000" b="1" dirty="0" smtClean="0">
                <a:solidFill>
                  <a:schemeClr val="bg1"/>
                </a:solidFill>
              </a:rPr>
              <a:t>To customers</a:t>
            </a:r>
          </a:p>
          <a:p>
            <a:endParaRPr lang="en-US" altLang="zh-CN" sz="2000" b="1" dirty="0" smtClean="0">
              <a:solidFill>
                <a:schemeClr val="bg1"/>
              </a:solidFill>
            </a:endParaRPr>
          </a:p>
          <a:p>
            <a:pPr>
              <a:buFont typeface="Arial" pitchFamily="34" charset="0"/>
              <a:buChar char="•"/>
            </a:pPr>
            <a:r>
              <a:rPr lang="en-US" altLang="zh-CN" sz="2000" b="1" dirty="0" smtClean="0">
                <a:solidFill>
                  <a:schemeClr val="bg1"/>
                </a:solidFill>
              </a:rPr>
              <a:t>  customers press the tag(s) at the bottom of screen which match their needs. Food Map will show them the location of the food they need. </a:t>
            </a:r>
          </a:p>
          <a:p>
            <a:endParaRPr lang="en-US" altLang="zh-CN" sz="2000" b="1" dirty="0" smtClean="0">
              <a:solidFill>
                <a:schemeClr val="bg1"/>
              </a:solidFill>
            </a:endParaRPr>
          </a:p>
          <a:p>
            <a:pPr>
              <a:buFont typeface="Arial" pitchFamily="34" charset="0"/>
              <a:buChar char="•"/>
            </a:pPr>
            <a:r>
              <a:rPr lang="en-US" altLang="zh-CN" sz="2000" b="1" dirty="0" smtClean="0">
                <a:solidFill>
                  <a:schemeClr val="bg1"/>
                </a:solidFill>
              </a:rPr>
              <a:t>  customers can also press any green square to see the detail information about the food located there. For example, if they press the square of Sandwich Kitchen, it will display the menu.</a:t>
            </a:r>
            <a:endParaRPr lang="zh-CN" altLang="en-US" sz="5400" b="1" dirty="0">
              <a:solidFill>
                <a:schemeClr val="bg1"/>
              </a:solidFill>
            </a:endParaRPr>
          </a:p>
        </p:txBody>
      </p:sp>
      <p:sp>
        <p:nvSpPr>
          <p:cNvPr id="371" name="矩形 370"/>
          <p:cNvSpPr/>
          <p:nvPr/>
        </p:nvSpPr>
        <p:spPr>
          <a:xfrm>
            <a:off x="-273669" y="27435397"/>
            <a:ext cx="9715708" cy="2149621"/>
          </a:xfrm>
          <a:prstGeom prst="rect">
            <a:avLst/>
          </a:prstGeom>
        </p:spPr>
        <p:txBody>
          <a:bodyPr wrap="square" lIns="376231" tIns="188116" rIns="376231" bIns="188116">
            <a:spAutoFit/>
          </a:bodyPr>
          <a:lstStyle/>
          <a:p>
            <a:r>
              <a:rPr lang="en-US" altLang="zh-CN" sz="11500" b="1" dirty="0" smtClean="0">
                <a:ln>
                  <a:solidFill>
                    <a:srgbClr val="54FFC3"/>
                  </a:solidFill>
                </a:ln>
                <a:solidFill>
                  <a:srgbClr val="54FFC3"/>
                </a:solidFill>
              </a:rPr>
              <a:t>Conclusion</a:t>
            </a:r>
          </a:p>
        </p:txBody>
      </p:sp>
      <p:sp>
        <p:nvSpPr>
          <p:cNvPr id="388" name="矩形 387"/>
          <p:cNvSpPr/>
          <p:nvPr/>
        </p:nvSpPr>
        <p:spPr>
          <a:xfrm>
            <a:off x="25361179" y="24124715"/>
            <a:ext cx="3585047" cy="687683"/>
          </a:xfrm>
          <a:prstGeom prst="rect">
            <a:avLst/>
          </a:prstGeom>
        </p:spPr>
        <p:txBody>
          <a:bodyPr wrap="square" lIns="376231" tIns="188116" rIns="376231" bIns="188116">
            <a:spAutoFit/>
          </a:bodyPr>
          <a:lstStyle/>
          <a:p>
            <a:pPr algn="ctr"/>
            <a:r>
              <a:rPr lang="en-US" altLang="zh-CN" sz="2000" b="1" dirty="0" smtClean="0"/>
              <a:t>How dose this app work?</a:t>
            </a:r>
            <a:endParaRPr lang="zh-CN" altLang="en-US" sz="2000" b="1" dirty="0"/>
          </a:p>
        </p:txBody>
      </p:sp>
      <p:sp>
        <p:nvSpPr>
          <p:cNvPr id="389" name="TextBox 388"/>
          <p:cNvSpPr txBox="1"/>
          <p:nvPr/>
        </p:nvSpPr>
        <p:spPr>
          <a:xfrm>
            <a:off x="-65313" y="28898809"/>
            <a:ext cx="12759779" cy="3827004"/>
          </a:xfrm>
          <a:prstGeom prst="rect">
            <a:avLst/>
          </a:prstGeom>
          <a:noFill/>
        </p:spPr>
        <p:txBody>
          <a:bodyPr wrap="square" lIns="376231" tIns="188116" rIns="376231" bIns="188116" rtlCol="0">
            <a:spAutoFit/>
          </a:bodyPr>
          <a:lstStyle/>
          <a:p>
            <a:pPr marL="940579" indent="-940579"/>
            <a:r>
              <a:rPr lang="en-US" altLang="zh-CN" sz="2800" b="1" dirty="0" smtClean="0"/>
              <a:t>Re-designed already existing interface for the </a:t>
            </a:r>
            <a:r>
              <a:rPr lang="en-US" altLang="zh-CN" sz="2800" b="1" dirty="0" err="1" smtClean="0"/>
              <a:t>redbox</a:t>
            </a:r>
            <a:r>
              <a:rPr lang="en-US" altLang="zh-CN" sz="2800" b="1" dirty="0" smtClean="0"/>
              <a:t> with participant a :</a:t>
            </a:r>
          </a:p>
          <a:p>
            <a:pPr marL="940579" indent="-940579">
              <a:buFont typeface="Arial" pitchFamily="34" charset="0"/>
              <a:buChar char="•"/>
            </a:pPr>
            <a:r>
              <a:rPr lang="en-US" altLang="zh-CN" sz="2800" dirty="0" smtClean="0"/>
              <a:t>Compared with just displaying information beautifully (colorful movie poster but limit number), displaying it efficiently (black and white movies names but more than 20 movies) is more important to the participant. </a:t>
            </a:r>
          </a:p>
          <a:p>
            <a:pPr marL="940579" indent="-940579">
              <a:buFont typeface="Arial" pitchFamily="34" charset="0"/>
              <a:buChar char="•"/>
            </a:pPr>
            <a:r>
              <a:rPr lang="en-US" altLang="zh-CN" sz="2800" dirty="0" smtClean="0"/>
              <a:t>Don’t just allow computer to provide information to users, a better idea is that also allow users to provide information (some users already clearly know what they want) to the computer and then provide correspondent feedback.   </a:t>
            </a:r>
          </a:p>
        </p:txBody>
      </p:sp>
      <p:sp>
        <p:nvSpPr>
          <p:cNvPr id="391" name="矩形 390"/>
          <p:cNvSpPr/>
          <p:nvPr/>
        </p:nvSpPr>
        <p:spPr>
          <a:xfrm>
            <a:off x="-65312" y="32331941"/>
            <a:ext cx="12830588" cy="4257891"/>
          </a:xfrm>
          <a:prstGeom prst="rect">
            <a:avLst/>
          </a:prstGeom>
        </p:spPr>
        <p:txBody>
          <a:bodyPr wrap="square" lIns="376231" tIns="188116" rIns="376231" bIns="188116">
            <a:spAutoFit/>
          </a:bodyPr>
          <a:lstStyle/>
          <a:p>
            <a:pPr marL="940579" indent="-940579"/>
            <a:r>
              <a:rPr lang="en-US" altLang="zh-CN" sz="2800" b="1" dirty="0" smtClean="0"/>
              <a:t>Designed a completely new app for </a:t>
            </a:r>
            <a:r>
              <a:rPr lang="en-US" altLang="zh-CN" sz="2800" b="1" dirty="0" smtClean="0"/>
              <a:t>having better </a:t>
            </a:r>
            <a:r>
              <a:rPr lang="en-US" altLang="zh-CN" sz="2800" b="1" dirty="0" smtClean="0"/>
              <a:t>shopping experience in Food </a:t>
            </a:r>
          </a:p>
          <a:p>
            <a:pPr marL="940579" indent="-940579"/>
            <a:r>
              <a:rPr lang="en-US" altLang="zh-CN" sz="2800" b="1" dirty="0" smtClean="0"/>
              <a:t>Coop with participant b and c: </a:t>
            </a:r>
          </a:p>
          <a:p>
            <a:pPr marL="940579" indent="-940579">
              <a:buFont typeface="Arial" pitchFamily="34" charset="0"/>
              <a:buChar char="•"/>
            </a:pPr>
            <a:r>
              <a:rPr lang="en-US" altLang="zh-CN" sz="2800" dirty="0" smtClean="0"/>
              <a:t>Understanding users’ behavior, potential needs and context is very useful for knowing what we should design for them.</a:t>
            </a:r>
          </a:p>
          <a:p>
            <a:pPr marL="940579" indent="-940579">
              <a:buFont typeface="Arial" pitchFamily="34" charset="0"/>
              <a:buChar char="•"/>
            </a:pPr>
            <a:r>
              <a:rPr lang="en-US" altLang="zh-CN" sz="2800" dirty="0" smtClean="0"/>
              <a:t>Users might do not know what they want at first, but helping them to understand the context better could inspire them to discover what they need to make their life easier. </a:t>
            </a:r>
          </a:p>
          <a:p>
            <a:pPr marL="940579" indent="-940579">
              <a:buFont typeface="Arial" pitchFamily="34" charset="0"/>
              <a:buChar char="•"/>
            </a:pPr>
            <a:r>
              <a:rPr lang="en-US" altLang="zh-CN" sz="2800" dirty="0" smtClean="0"/>
              <a:t>Application can be a remedy for the deficient that already exists and hardly be changed in our physical world.</a:t>
            </a:r>
          </a:p>
        </p:txBody>
      </p:sp>
      <p:sp>
        <p:nvSpPr>
          <p:cNvPr id="7" name="TextBox 6"/>
          <p:cNvSpPr txBox="1"/>
          <p:nvPr/>
        </p:nvSpPr>
        <p:spPr>
          <a:xfrm>
            <a:off x="14578311" y="8748253"/>
            <a:ext cx="14631988" cy="2411231"/>
          </a:xfrm>
          <a:prstGeom prst="rect">
            <a:avLst/>
          </a:prstGeom>
          <a:noFill/>
        </p:spPr>
        <p:txBody>
          <a:bodyPr wrap="square" lIns="376231" tIns="188116" rIns="376231" bIns="188116" rtlCol="0">
            <a:spAutoFit/>
          </a:bodyPr>
          <a:lstStyle/>
          <a:p>
            <a:r>
              <a:rPr lang="en-US" altLang="zh-CN" sz="3600" b="1" dirty="0" smtClean="0"/>
              <a:t>Research goal</a:t>
            </a:r>
            <a:r>
              <a:rPr lang="en-US" altLang="zh-CN" sz="3600" dirty="0" smtClean="0"/>
              <a:t>:  I </a:t>
            </a:r>
            <a:r>
              <a:rPr lang="en-US" altLang="zh-CN" sz="3200" dirty="0" smtClean="0"/>
              <a:t>conducted a short participatory design study to </a:t>
            </a:r>
            <a:r>
              <a:rPr lang="en-US" altLang="zh-CN" sz="3200" b="1" i="1" dirty="0" smtClean="0"/>
              <a:t>re-design the already existing interface for the DVD rental machine </a:t>
            </a:r>
            <a:r>
              <a:rPr lang="en-US" altLang="zh-CN" sz="3200" b="1" i="1" dirty="0" err="1" smtClean="0"/>
              <a:t>redbox</a:t>
            </a:r>
            <a:r>
              <a:rPr lang="en-US" altLang="zh-CN" sz="3200" i="1" dirty="0" smtClean="0"/>
              <a:t> </a:t>
            </a:r>
            <a:r>
              <a:rPr lang="en-US" altLang="zh-CN" sz="3200" dirty="0" smtClean="0"/>
              <a:t>and </a:t>
            </a:r>
            <a:r>
              <a:rPr lang="en-US" altLang="zh-CN" sz="3200" b="1" i="1" dirty="0" smtClean="0"/>
              <a:t>design a completely new app prototype</a:t>
            </a:r>
            <a:r>
              <a:rPr lang="en-US" altLang="zh-CN" sz="3200" dirty="0" smtClean="0"/>
              <a:t> for customers having better shopping experience at Food Coop. </a:t>
            </a:r>
            <a:endParaRPr lang="zh-CN" altLang="en-US" sz="3200" dirty="0" smtClean="0"/>
          </a:p>
        </p:txBody>
      </p:sp>
      <p:sp>
        <p:nvSpPr>
          <p:cNvPr id="8" name="TextBox 7"/>
          <p:cNvSpPr txBox="1"/>
          <p:nvPr/>
        </p:nvSpPr>
        <p:spPr>
          <a:xfrm>
            <a:off x="14537394" y="10756074"/>
            <a:ext cx="14631988" cy="1426346"/>
          </a:xfrm>
          <a:prstGeom prst="rect">
            <a:avLst/>
          </a:prstGeom>
          <a:noFill/>
        </p:spPr>
        <p:txBody>
          <a:bodyPr wrap="square" lIns="376231" tIns="188116" rIns="376231" bIns="188116" rtlCol="0">
            <a:spAutoFit/>
          </a:bodyPr>
          <a:lstStyle/>
          <a:p>
            <a:r>
              <a:rPr lang="en-US" altLang="zh-CN" sz="3600" b="1" dirty="0" smtClean="0"/>
              <a:t>Method: </a:t>
            </a:r>
            <a:r>
              <a:rPr lang="en-US" altLang="zh-CN" sz="3200" dirty="0" smtClean="0"/>
              <a:t>participatory design with elements of contextual inquiry, and to accomplish these I used the techniques of observation and interview. </a:t>
            </a:r>
            <a:endParaRPr lang="zh-CN" altLang="en-US" sz="3200" dirty="0" smtClean="0"/>
          </a:p>
        </p:txBody>
      </p:sp>
      <p:sp>
        <p:nvSpPr>
          <p:cNvPr id="414" name="TextBox 413"/>
          <p:cNvSpPr txBox="1"/>
          <p:nvPr/>
        </p:nvSpPr>
        <p:spPr>
          <a:xfrm>
            <a:off x="14568925" y="11952932"/>
            <a:ext cx="14631988" cy="3457672"/>
          </a:xfrm>
          <a:prstGeom prst="rect">
            <a:avLst/>
          </a:prstGeom>
          <a:noFill/>
        </p:spPr>
        <p:txBody>
          <a:bodyPr wrap="square" lIns="376231" tIns="188116" rIns="376231" bIns="188116" rtlCol="0">
            <a:spAutoFit/>
          </a:bodyPr>
          <a:lstStyle/>
          <a:p>
            <a:r>
              <a:rPr lang="en-US" altLang="zh-CN" sz="3600" b="1" dirty="0" smtClean="0"/>
              <a:t>Result1:  </a:t>
            </a:r>
            <a:r>
              <a:rPr lang="en-US" altLang="zh-CN" sz="3200" dirty="0" smtClean="0"/>
              <a:t>For the </a:t>
            </a:r>
            <a:r>
              <a:rPr lang="en-US" altLang="zh-CN" sz="3200" dirty="0" err="1" smtClean="0"/>
              <a:t>redbox</a:t>
            </a:r>
            <a:r>
              <a:rPr lang="en-US" altLang="zh-CN" sz="3200" dirty="0" smtClean="0"/>
              <a:t>, we made three important changes: (1) changed the positions of buttons on the homepage; (2)  changed the way of presenting movie/games ; (3) add a searching page. </a:t>
            </a:r>
          </a:p>
          <a:p>
            <a:r>
              <a:rPr lang="en-US" altLang="zh-CN" sz="3600" b="1" dirty="0" smtClean="0"/>
              <a:t>Result2: </a:t>
            </a:r>
            <a:r>
              <a:rPr lang="en-US" altLang="zh-CN" sz="3200" dirty="0" smtClean="0"/>
              <a:t>For Food Coop, we design a mobile phone app prototype named Food Map which can help customers to find the food they need much easier and faster in Food Coop.    </a:t>
            </a:r>
          </a:p>
        </p:txBody>
      </p:sp>
      <p:grpSp>
        <p:nvGrpSpPr>
          <p:cNvPr id="424" name="组合 423"/>
          <p:cNvGrpSpPr/>
          <p:nvPr/>
        </p:nvGrpSpPr>
        <p:grpSpPr>
          <a:xfrm>
            <a:off x="158379" y="16058733"/>
            <a:ext cx="11936312" cy="4391888"/>
            <a:chOff x="473906" y="12324720"/>
            <a:chExt cx="11936312" cy="4391888"/>
          </a:xfrm>
        </p:grpSpPr>
        <p:pic>
          <p:nvPicPr>
            <p:cNvPr id="379" name="图片 378" descr="redbox1.gif"/>
            <p:cNvPicPr>
              <a:picLocks noChangeAspect="1"/>
            </p:cNvPicPr>
            <p:nvPr/>
          </p:nvPicPr>
          <p:blipFill>
            <a:blip r:embed="rId11" cstate="print"/>
            <a:stretch>
              <a:fillRect/>
            </a:stretch>
          </p:blipFill>
          <p:spPr>
            <a:xfrm>
              <a:off x="648204" y="12324720"/>
              <a:ext cx="2825080" cy="2160000"/>
            </a:xfrm>
            <a:prstGeom prst="rect">
              <a:avLst/>
            </a:prstGeom>
            <a:solidFill>
              <a:schemeClr val="bg1"/>
            </a:solidFill>
          </p:spPr>
        </p:pic>
        <p:grpSp>
          <p:nvGrpSpPr>
            <p:cNvPr id="423" name="组合 422"/>
            <p:cNvGrpSpPr/>
            <p:nvPr/>
          </p:nvGrpSpPr>
          <p:grpSpPr>
            <a:xfrm>
              <a:off x="473906" y="12396128"/>
              <a:ext cx="11936312" cy="4320480"/>
              <a:chOff x="473906" y="12396128"/>
              <a:chExt cx="11936312" cy="4320480"/>
            </a:xfrm>
          </p:grpSpPr>
          <p:cxnSp>
            <p:nvCxnSpPr>
              <p:cNvPr id="98" name="直接箭头连接符 97"/>
              <p:cNvCxnSpPr/>
              <p:nvPr/>
            </p:nvCxnSpPr>
            <p:spPr>
              <a:xfrm>
                <a:off x="3697370" y="13856571"/>
                <a:ext cx="1080000" cy="0"/>
              </a:xfrm>
              <a:prstGeom prst="straightConnector1">
                <a:avLst/>
              </a:prstGeom>
              <a:ln w="38100">
                <a:solidFill>
                  <a:srgbClr val="C00000"/>
                </a:solidFill>
                <a:tailEnd type="arrow"/>
              </a:ln>
            </p:spPr>
            <p:style>
              <a:lnRef idx="1">
                <a:schemeClr val="accent3"/>
              </a:lnRef>
              <a:fillRef idx="0">
                <a:schemeClr val="accent3"/>
              </a:fillRef>
              <a:effectRef idx="0">
                <a:schemeClr val="accent3"/>
              </a:effectRef>
              <a:fontRef idx="minor">
                <a:schemeClr val="tx1"/>
              </a:fontRef>
            </p:style>
          </p:cxnSp>
          <p:cxnSp>
            <p:nvCxnSpPr>
              <p:cNvPr id="109" name="直接箭头连接符 108"/>
              <p:cNvCxnSpPr/>
              <p:nvPr/>
            </p:nvCxnSpPr>
            <p:spPr>
              <a:xfrm>
                <a:off x="7873954" y="13863885"/>
                <a:ext cx="2160000" cy="0"/>
              </a:xfrm>
              <a:prstGeom prst="straightConnector1">
                <a:avLst/>
              </a:prstGeom>
              <a:ln w="38100">
                <a:solidFill>
                  <a:srgbClr val="C00000"/>
                </a:solidFill>
                <a:tailEnd type="arrow"/>
              </a:ln>
            </p:spPr>
            <p:style>
              <a:lnRef idx="1">
                <a:schemeClr val="accent3"/>
              </a:lnRef>
              <a:fillRef idx="0">
                <a:schemeClr val="accent3"/>
              </a:fillRef>
              <a:effectRef idx="0">
                <a:schemeClr val="accent3"/>
              </a:effectRef>
              <a:fontRef idx="minor">
                <a:schemeClr val="tx1"/>
              </a:fontRef>
            </p:style>
          </p:cxnSp>
          <p:cxnSp>
            <p:nvCxnSpPr>
              <p:cNvPr id="113" name="直接箭头连接符 112"/>
              <p:cNvCxnSpPr/>
              <p:nvPr/>
            </p:nvCxnSpPr>
            <p:spPr>
              <a:xfrm>
                <a:off x="7873714" y="15086892"/>
                <a:ext cx="1044000" cy="0"/>
              </a:xfrm>
              <a:prstGeom prst="straightConnector1">
                <a:avLst/>
              </a:prstGeom>
              <a:ln w="38100">
                <a:solidFill>
                  <a:srgbClr val="C00000"/>
                </a:solidFill>
                <a:tailEnd type="arrow"/>
              </a:ln>
            </p:spPr>
            <p:style>
              <a:lnRef idx="1">
                <a:schemeClr val="accent5"/>
              </a:lnRef>
              <a:fillRef idx="0">
                <a:schemeClr val="accent5"/>
              </a:fillRef>
              <a:effectRef idx="0">
                <a:schemeClr val="accent5"/>
              </a:effectRef>
              <a:fontRef idx="minor">
                <a:schemeClr val="tx1"/>
              </a:fontRef>
            </p:style>
          </p:cxnSp>
          <p:sp>
            <p:nvSpPr>
              <p:cNvPr id="117" name="TextBox 116"/>
              <p:cNvSpPr txBox="1"/>
              <p:nvPr/>
            </p:nvSpPr>
            <p:spPr>
              <a:xfrm>
                <a:off x="473906" y="15162154"/>
                <a:ext cx="4392488" cy="810793"/>
              </a:xfrm>
              <a:prstGeom prst="rect">
                <a:avLst/>
              </a:prstGeom>
              <a:noFill/>
            </p:spPr>
            <p:txBody>
              <a:bodyPr wrap="square" lIns="376231" tIns="188116" rIns="376231" bIns="188116" rtlCol="0">
                <a:spAutoFit/>
              </a:bodyPr>
              <a:lstStyle/>
              <a:p>
                <a:pPr marL="940579" indent="-940579"/>
                <a:r>
                  <a:rPr lang="en-US" altLang="zh-CN" sz="1400" i="1" dirty="0" smtClean="0"/>
                  <a:t>“I also like to press ‘ALL Movies’ to see more </a:t>
                </a:r>
              </a:p>
              <a:p>
                <a:pPr marL="940579" indent="-940579"/>
                <a:r>
                  <a:rPr lang="en-US" altLang="zh-CN" sz="1400" i="1" dirty="0" smtClean="0"/>
                  <a:t>movies and search movies ”</a:t>
                </a:r>
              </a:p>
            </p:txBody>
          </p:sp>
          <p:sp>
            <p:nvSpPr>
              <p:cNvPr id="122" name="TextBox 121"/>
              <p:cNvSpPr txBox="1"/>
              <p:nvPr/>
            </p:nvSpPr>
            <p:spPr>
              <a:xfrm>
                <a:off x="5641466" y="12396128"/>
                <a:ext cx="2592288"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‘RENT IT NOW’</a:t>
                </a:r>
              </a:p>
            </p:txBody>
          </p:sp>
          <p:sp>
            <p:nvSpPr>
              <p:cNvPr id="127" name="TextBox 126"/>
              <p:cNvSpPr txBox="1"/>
              <p:nvPr/>
            </p:nvSpPr>
            <p:spPr>
              <a:xfrm>
                <a:off x="3169643" y="13333996"/>
                <a:ext cx="2047311"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‘ALL MOVIE’</a:t>
                </a:r>
              </a:p>
            </p:txBody>
          </p:sp>
          <p:sp>
            <p:nvSpPr>
              <p:cNvPr id="136" name="TextBox 135"/>
              <p:cNvSpPr txBox="1"/>
              <p:nvPr/>
            </p:nvSpPr>
            <p:spPr>
              <a:xfrm>
                <a:off x="7589450" y="14556968"/>
                <a:ext cx="2115096"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‘A-Z’</a:t>
                </a:r>
              </a:p>
            </p:txBody>
          </p:sp>
          <p:cxnSp>
            <p:nvCxnSpPr>
              <p:cNvPr id="140" name="直接箭头连接符 139"/>
              <p:cNvCxnSpPr/>
              <p:nvPr/>
            </p:nvCxnSpPr>
            <p:spPr>
              <a:xfrm>
                <a:off x="3697250" y="12972192"/>
                <a:ext cx="6336704" cy="0"/>
              </a:xfrm>
              <a:prstGeom prst="straightConnector1">
                <a:avLst/>
              </a:prstGeom>
              <a:ln w="38100">
                <a:solidFill>
                  <a:srgbClr val="C00000"/>
                </a:solidFill>
                <a:tailEnd type="arrow"/>
              </a:ln>
            </p:spPr>
            <p:style>
              <a:lnRef idx="1">
                <a:schemeClr val="accent2"/>
              </a:lnRef>
              <a:fillRef idx="0">
                <a:schemeClr val="accent2"/>
              </a:fillRef>
              <a:effectRef idx="0">
                <a:schemeClr val="accent2"/>
              </a:effectRef>
              <a:fontRef idx="minor">
                <a:schemeClr val="tx1"/>
              </a:fontRef>
            </p:style>
          </p:cxnSp>
          <p:cxnSp>
            <p:nvCxnSpPr>
              <p:cNvPr id="114" name="直接箭头连接符 113"/>
              <p:cNvCxnSpPr/>
              <p:nvPr/>
            </p:nvCxnSpPr>
            <p:spPr>
              <a:xfrm flipV="1">
                <a:off x="10954292" y="14196814"/>
                <a:ext cx="0" cy="360000"/>
              </a:xfrm>
              <a:prstGeom prst="straightConnector1">
                <a:avLst/>
              </a:prstGeom>
              <a:ln w="38100">
                <a:solidFill>
                  <a:srgbClr val="C00000"/>
                </a:solidFill>
                <a:tailEnd type="arrow"/>
              </a:ln>
            </p:spPr>
            <p:style>
              <a:lnRef idx="1">
                <a:schemeClr val="accent5"/>
              </a:lnRef>
              <a:fillRef idx="0">
                <a:schemeClr val="accent5"/>
              </a:fillRef>
              <a:effectRef idx="0">
                <a:schemeClr val="accent5"/>
              </a:effectRef>
              <a:fontRef idx="minor">
                <a:schemeClr val="tx1"/>
              </a:fontRef>
            </p:style>
          </p:cxnSp>
          <p:grpSp>
            <p:nvGrpSpPr>
              <p:cNvPr id="172" name="组合 171"/>
              <p:cNvGrpSpPr/>
              <p:nvPr/>
            </p:nvGrpSpPr>
            <p:grpSpPr>
              <a:xfrm>
                <a:off x="9952077" y="12756168"/>
                <a:ext cx="2458141" cy="1414944"/>
                <a:chOff x="2314534" y="3188626"/>
                <a:chExt cx="576064" cy="353690"/>
              </a:xfrm>
            </p:grpSpPr>
            <p:sp>
              <p:nvSpPr>
                <p:cNvPr id="116" name="矩形 115"/>
                <p:cNvSpPr/>
                <p:nvPr/>
              </p:nvSpPr>
              <p:spPr>
                <a:xfrm>
                  <a:off x="2387829" y="3188626"/>
                  <a:ext cx="421068" cy="353690"/>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3700" b="1" dirty="0"/>
                </a:p>
              </p:txBody>
            </p:sp>
            <p:sp>
              <p:nvSpPr>
                <p:cNvPr id="171" name="TextBox 170"/>
                <p:cNvSpPr txBox="1"/>
                <p:nvPr/>
              </p:nvSpPr>
              <p:spPr>
                <a:xfrm>
                  <a:off x="2314534" y="3304291"/>
                  <a:ext cx="576064" cy="146175"/>
                </a:xfrm>
                <a:prstGeom prst="rect">
                  <a:avLst/>
                </a:prstGeom>
                <a:noFill/>
              </p:spPr>
              <p:txBody>
                <a:bodyPr wrap="square" rtlCol="0">
                  <a:spAutoFit/>
                </a:bodyPr>
                <a:lstStyle/>
                <a:p>
                  <a:pPr marL="940579" indent="-940579" algn="ctr"/>
                  <a:r>
                    <a:rPr lang="en-US" altLang="zh-CN" sz="1600" b="1" dirty="0" smtClean="0"/>
                    <a:t>Press ‘CHECK OUT’</a:t>
                  </a:r>
                </a:p>
                <a:p>
                  <a:pPr marL="940579" indent="-940579" algn="ctr"/>
                  <a:r>
                    <a:rPr lang="en-US" altLang="zh-CN" sz="1600" b="1" dirty="0" smtClean="0"/>
                    <a:t> and pay money</a:t>
                  </a:r>
                </a:p>
              </p:txBody>
            </p:sp>
          </p:grpSp>
          <p:pic>
            <p:nvPicPr>
              <p:cNvPr id="380" name="图片 379" descr="redbox2.gif"/>
              <p:cNvPicPr>
                <a:picLocks noChangeAspect="1"/>
              </p:cNvPicPr>
              <p:nvPr/>
            </p:nvPicPr>
            <p:blipFill>
              <a:blip r:embed="rId12" cstate="print"/>
              <a:stretch>
                <a:fillRect/>
              </a:stretch>
            </p:blipFill>
            <p:spPr>
              <a:xfrm>
                <a:off x="4921386" y="13188216"/>
                <a:ext cx="2856361" cy="2160000"/>
              </a:xfrm>
              <a:prstGeom prst="rect">
                <a:avLst/>
              </a:prstGeom>
              <a:solidFill>
                <a:schemeClr val="bg1"/>
              </a:solidFill>
            </p:spPr>
          </p:pic>
          <p:pic>
            <p:nvPicPr>
              <p:cNvPr id="381" name="图片 380" descr="redbox3.gif"/>
              <p:cNvPicPr>
                <a:picLocks noChangeAspect="1"/>
              </p:cNvPicPr>
              <p:nvPr/>
            </p:nvPicPr>
            <p:blipFill>
              <a:blip r:embed="rId13" cstate="print"/>
              <a:stretch>
                <a:fillRect/>
              </a:stretch>
            </p:blipFill>
            <p:spPr>
              <a:xfrm>
                <a:off x="8923612" y="14556608"/>
                <a:ext cx="2850801" cy="2160000"/>
              </a:xfrm>
              <a:prstGeom prst="rect">
                <a:avLst/>
              </a:prstGeom>
              <a:solidFill>
                <a:schemeClr val="bg1"/>
              </a:solidFill>
            </p:spPr>
          </p:pic>
        </p:grpSp>
      </p:grpSp>
      <p:sp>
        <p:nvSpPr>
          <p:cNvPr id="97" name="TextBox 96"/>
          <p:cNvSpPr txBox="1"/>
          <p:nvPr/>
        </p:nvSpPr>
        <p:spPr>
          <a:xfrm>
            <a:off x="374403" y="9865445"/>
            <a:ext cx="6048672" cy="3149895"/>
          </a:xfrm>
          <a:prstGeom prst="rect">
            <a:avLst/>
          </a:prstGeom>
          <a:noFill/>
        </p:spPr>
        <p:txBody>
          <a:bodyPr wrap="square" lIns="376231" tIns="188116" rIns="376231" bIns="188116" rtlCol="0">
            <a:spAutoFit/>
          </a:bodyPr>
          <a:lstStyle/>
          <a:p>
            <a:pPr marL="940579" indent="-940579"/>
            <a:r>
              <a:rPr lang="en-US" altLang="zh-CN" sz="1800" b="1" dirty="0" smtClean="0"/>
              <a:t>Interview outline:</a:t>
            </a:r>
          </a:p>
          <a:p>
            <a:pPr marL="940579" indent="-940579"/>
            <a:r>
              <a:rPr lang="en-US" altLang="zh-CN" sz="1800" b="1" dirty="0" smtClean="0"/>
              <a:t>1. Participant’s demographic information (grade, major, </a:t>
            </a:r>
          </a:p>
          <a:p>
            <a:pPr marL="940579" indent="-940579"/>
            <a:r>
              <a:rPr lang="en-US" altLang="zh-CN" sz="1800" b="1" dirty="0" smtClean="0"/>
              <a:t>    gender, age).</a:t>
            </a:r>
          </a:p>
          <a:p>
            <a:pPr marL="940579" indent="-940579"/>
            <a:r>
              <a:rPr lang="en-US" altLang="zh-CN" sz="1800" b="1" dirty="0" smtClean="0"/>
              <a:t>2. Participant’s opinion about the </a:t>
            </a:r>
            <a:r>
              <a:rPr lang="en-US" altLang="zh-CN" sz="1800" b="1" dirty="0" err="1" smtClean="0"/>
              <a:t>redbox</a:t>
            </a:r>
            <a:r>
              <a:rPr lang="en-US" altLang="zh-CN" sz="1800" b="1" dirty="0" smtClean="0"/>
              <a:t> based on his </a:t>
            </a:r>
          </a:p>
          <a:p>
            <a:pPr marL="940579" indent="-940579"/>
            <a:r>
              <a:rPr lang="en-US" altLang="zh-CN" sz="1800" b="1" dirty="0" smtClean="0"/>
              <a:t>     previous experience of using it.</a:t>
            </a:r>
          </a:p>
          <a:p>
            <a:pPr marL="940579" indent="-940579"/>
            <a:r>
              <a:rPr lang="en-US" altLang="zh-CN" sz="1800" b="1" dirty="0" smtClean="0"/>
              <a:t>3. Participant’s using habit (frequency, functions, </a:t>
            </a:r>
          </a:p>
          <a:p>
            <a:pPr marL="940579" indent="-940579"/>
            <a:r>
              <a:rPr lang="en-US" altLang="zh-CN" sz="1800" b="1" dirty="0" smtClean="0"/>
              <a:t>     preference, dislike)</a:t>
            </a:r>
          </a:p>
          <a:p>
            <a:pPr marL="940579" indent="-940579"/>
            <a:r>
              <a:rPr lang="en-US" altLang="zh-CN" sz="1800" b="1" dirty="0" smtClean="0"/>
              <a:t>4. Participant’s reason/motivation and context </a:t>
            </a:r>
          </a:p>
          <a:p>
            <a:pPr marL="940579" indent="-940579"/>
            <a:r>
              <a:rPr lang="en-US" altLang="zh-CN" sz="1800" b="1" dirty="0" smtClean="0"/>
              <a:t>     of using the </a:t>
            </a:r>
            <a:r>
              <a:rPr lang="en-US" altLang="zh-CN" sz="1800" b="1" dirty="0" err="1" smtClean="0"/>
              <a:t>redbox</a:t>
            </a:r>
            <a:r>
              <a:rPr lang="en-US" altLang="zh-CN" sz="1800" b="1" dirty="0" smtClean="0"/>
              <a:t>. </a:t>
            </a:r>
          </a:p>
          <a:p>
            <a:pPr marL="940579" indent="-940579"/>
            <a:endParaRPr lang="en-US" altLang="zh-CN" sz="1800" dirty="0" smtClean="0"/>
          </a:p>
        </p:txBody>
      </p:sp>
      <p:cxnSp>
        <p:nvCxnSpPr>
          <p:cNvPr id="102" name="直接箭头连接符 101"/>
          <p:cNvCxnSpPr/>
          <p:nvPr/>
        </p:nvCxnSpPr>
        <p:spPr>
          <a:xfrm>
            <a:off x="7503195" y="22880443"/>
            <a:ext cx="2088232" cy="0"/>
          </a:xfrm>
          <a:prstGeom prst="straightConnector1">
            <a:avLst/>
          </a:prstGeom>
          <a:ln w="38100">
            <a:solidFill>
              <a:srgbClr val="C00000"/>
            </a:solidFill>
            <a:tailEnd type="arrow"/>
          </a:ln>
        </p:spPr>
        <p:style>
          <a:lnRef idx="1">
            <a:schemeClr val="accent3"/>
          </a:lnRef>
          <a:fillRef idx="0">
            <a:schemeClr val="accent3"/>
          </a:fillRef>
          <a:effectRef idx="0">
            <a:schemeClr val="accent3"/>
          </a:effectRef>
          <a:fontRef idx="minor">
            <a:schemeClr val="tx1"/>
          </a:fontRef>
        </p:style>
      </p:cxnSp>
      <p:grpSp>
        <p:nvGrpSpPr>
          <p:cNvPr id="130" name="组合 129"/>
          <p:cNvGrpSpPr/>
          <p:nvPr/>
        </p:nvGrpSpPr>
        <p:grpSpPr>
          <a:xfrm>
            <a:off x="1450207" y="21694283"/>
            <a:ext cx="10484371" cy="5455228"/>
            <a:chOff x="1450207" y="20018573"/>
            <a:chExt cx="10484371" cy="5455228"/>
          </a:xfrm>
        </p:grpSpPr>
        <p:sp>
          <p:nvSpPr>
            <p:cNvPr id="104" name="TextBox 103"/>
            <p:cNvSpPr txBox="1"/>
            <p:nvPr/>
          </p:nvSpPr>
          <p:spPr>
            <a:xfrm>
              <a:off x="2896391" y="21022493"/>
              <a:ext cx="2047311"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‘ALL MOVIE’</a:t>
              </a:r>
            </a:p>
          </p:txBody>
        </p:sp>
        <p:grpSp>
          <p:nvGrpSpPr>
            <p:cNvPr id="129" name="组合 128"/>
            <p:cNvGrpSpPr/>
            <p:nvPr/>
          </p:nvGrpSpPr>
          <p:grpSpPr>
            <a:xfrm>
              <a:off x="1450207" y="20018573"/>
              <a:ext cx="10484371" cy="5455228"/>
              <a:chOff x="1450207" y="20018573"/>
              <a:chExt cx="10484371" cy="5455228"/>
            </a:xfrm>
          </p:grpSpPr>
          <p:grpSp>
            <p:nvGrpSpPr>
              <p:cNvPr id="425" name="组合 424"/>
              <p:cNvGrpSpPr/>
              <p:nvPr/>
            </p:nvGrpSpPr>
            <p:grpSpPr>
              <a:xfrm>
                <a:off x="1450207" y="20412644"/>
                <a:ext cx="10484371" cy="5061157"/>
                <a:chOff x="1745623" y="20047381"/>
                <a:chExt cx="10484371" cy="5061157"/>
              </a:xfrm>
            </p:grpSpPr>
            <p:cxnSp>
              <p:nvCxnSpPr>
                <p:cNvPr id="158" name="直接箭头连接符 157"/>
                <p:cNvCxnSpPr/>
                <p:nvPr/>
              </p:nvCxnSpPr>
              <p:spPr>
                <a:xfrm flipV="1">
                  <a:off x="1753849" y="23164562"/>
                  <a:ext cx="3160126" cy="23002"/>
                </a:xfrm>
                <a:prstGeom prst="straightConnector1">
                  <a:avLst/>
                </a:prstGeom>
                <a:ln w="38100">
                  <a:solidFill>
                    <a:srgbClr val="C00000"/>
                  </a:solidFill>
                  <a:tailEnd type="arrow"/>
                </a:ln>
              </p:spPr>
              <p:style>
                <a:lnRef idx="1">
                  <a:schemeClr val="accent5"/>
                </a:lnRef>
                <a:fillRef idx="0">
                  <a:schemeClr val="accent5"/>
                </a:fillRef>
                <a:effectRef idx="0">
                  <a:schemeClr val="accent5"/>
                </a:effectRef>
                <a:fontRef idx="minor">
                  <a:schemeClr val="tx1"/>
                </a:fontRef>
              </p:style>
            </p:cxnSp>
            <p:sp>
              <p:nvSpPr>
                <p:cNvPr id="159" name="TextBox 158"/>
                <p:cNvSpPr txBox="1"/>
                <p:nvPr/>
              </p:nvSpPr>
              <p:spPr>
                <a:xfrm>
                  <a:off x="1821947" y="22588498"/>
                  <a:ext cx="2913361"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‘SEARCH MOVIE/GAME’</a:t>
                  </a:r>
                </a:p>
              </p:txBody>
            </p:sp>
            <p:cxnSp>
              <p:nvCxnSpPr>
                <p:cNvPr id="163" name="直接连接符 162"/>
                <p:cNvCxnSpPr/>
                <p:nvPr/>
              </p:nvCxnSpPr>
              <p:spPr>
                <a:xfrm>
                  <a:off x="1745623" y="22300466"/>
                  <a:ext cx="8226" cy="88709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73" name="组合 172"/>
                <p:cNvGrpSpPr/>
                <p:nvPr/>
              </p:nvGrpSpPr>
              <p:grpSpPr>
                <a:xfrm>
                  <a:off x="9771853" y="20047381"/>
                  <a:ext cx="2458141" cy="1414944"/>
                  <a:chOff x="2543206" y="3264020"/>
                  <a:chExt cx="576064" cy="353690"/>
                </a:xfrm>
              </p:grpSpPr>
              <p:sp>
                <p:nvSpPr>
                  <p:cNvPr id="174" name="矩形 173"/>
                  <p:cNvSpPr/>
                  <p:nvPr/>
                </p:nvSpPr>
                <p:spPr>
                  <a:xfrm>
                    <a:off x="2620779" y="3264020"/>
                    <a:ext cx="421068" cy="353690"/>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3700" b="1" dirty="0"/>
                  </a:p>
                </p:txBody>
              </p:sp>
              <p:sp>
                <p:nvSpPr>
                  <p:cNvPr id="175" name="TextBox 174"/>
                  <p:cNvSpPr txBox="1"/>
                  <p:nvPr/>
                </p:nvSpPr>
                <p:spPr>
                  <a:xfrm>
                    <a:off x="2543206" y="3369604"/>
                    <a:ext cx="576064" cy="146175"/>
                  </a:xfrm>
                  <a:prstGeom prst="rect">
                    <a:avLst/>
                  </a:prstGeom>
                  <a:noFill/>
                </p:spPr>
                <p:txBody>
                  <a:bodyPr wrap="square" rtlCol="0">
                    <a:spAutoFit/>
                  </a:bodyPr>
                  <a:lstStyle/>
                  <a:p>
                    <a:pPr marL="940579" indent="-940579" algn="ctr"/>
                    <a:r>
                      <a:rPr lang="en-US" altLang="zh-CN" sz="1600" b="1" dirty="0" smtClean="0"/>
                      <a:t>Press ‘CHECK OUT’</a:t>
                    </a:r>
                  </a:p>
                  <a:p>
                    <a:pPr marL="940579" indent="-940579" algn="ctr"/>
                    <a:r>
                      <a:rPr lang="en-US" altLang="zh-CN" sz="1600" b="1" dirty="0" smtClean="0"/>
                      <a:t> and pay money</a:t>
                    </a:r>
                  </a:p>
                </p:txBody>
              </p:sp>
            </p:grpSp>
            <p:grpSp>
              <p:nvGrpSpPr>
                <p:cNvPr id="180" name="组合 179"/>
                <p:cNvGrpSpPr/>
                <p:nvPr/>
              </p:nvGrpSpPr>
              <p:grpSpPr>
                <a:xfrm>
                  <a:off x="7938305" y="21559544"/>
                  <a:ext cx="2812628" cy="1628019"/>
                  <a:chOff x="2635243" y="3679757"/>
                  <a:chExt cx="164785" cy="244171"/>
                </a:xfrm>
              </p:grpSpPr>
              <p:cxnSp>
                <p:nvCxnSpPr>
                  <p:cNvPr id="181" name="直接箭头连接符 180"/>
                  <p:cNvCxnSpPr/>
                  <p:nvPr/>
                </p:nvCxnSpPr>
                <p:spPr>
                  <a:xfrm flipV="1">
                    <a:off x="2799410" y="3679757"/>
                    <a:ext cx="618" cy="244171"/>
                  </a:xfrm>
                  <a:prstGeom prst="straightConnector1">
                    <a:avLst/>
                  </a:prstGeom>
                  <a:ln w="38100">
                    <a:solidFill>
                      <a:srgbClr val="C00000"/>
                    </a:solidFill>
                    <a:tailEnd type="arrow"/>
                  </a:ln>
                </p:spPr>
                <p:style>
                  <a:lnRef idx="1">
                    <a:schemeClr val="accent5"/>
                  </a:lnRef>
                  <a:fillRef idx="0">
                    <a:schemeClr val="accent5"/>
                  </a:fillRef>
                  <a:effectRef idx="0">
                    <a:schemeClr val="accent5"/>
                  </a:effectRef>
                  <a:fontRef idx="minor">
                    <a:schemeClr val="tx1"/>
                  </a:fontRef>
                </p:style>
              </p:cxnSp>
              <p:cxnSp>
                <p:nvCxnSpPr>
                  <p:cNvPr id="182" name="直接连接符 181"/>
                  <p:cNvCxnSpPr/>
                  <p:nvPr/>
                </p:nvCxnSpPr>
                <p:spPr>
                  <a:xfrm>
                    <a:off x="2635243" y="3920478"/>
                    <a:ext cx="16453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382" name="图片 381" descr="redbox5.gif"/>
                <p:cNvPicPr>
                  <a:picLocks noChangeAspect="1"/>
                </p:cNvPicPr>
                <p:nvPr/>
              </p:nvPicPr>
              <p:blipFill>
                <a:blip r:embed="rId14" cstate="print"/>
                <a:stretch>
                  <a:fillRect/>
                </a:stretch>
              </p:blipFill>
              <p:spPr>
                <a:xfrm>
                  <a:off x="4913975" y="20644282"/>
                  <a:ext cx="2850801" cy="2160000"/>
                </a:xfrm>
                <a:prstGeom prst="rect">
                  <a:avLst/>
                </a:prstGeom>
                <a:solidFill>
                  <a:schemeClr val="bg1"/>
                </a:solidFill>
              </p:spPr>
            </p:pic>
            <p:pic>
              <p:nvPicPr>
                <p:cNvPr id="383" name="图片 382" descr="redbox6.gif"/>
                <p:cNvPicPr>
                  <a:picLocks noChangeAspect="1"/>
                </p:cNvPicPr>
                <p:nvPr/>
              </p:nvPicPr>
              <p:blipFill>
                <a:blip r:embed="rId15" cstate="print"/>
                <a:stretch>
                  <a:fillRect/>
                </a:stretch>
              </p:blipFill>
              <p:spPr>
                <a:xfrm>
                  <a:off x="4947883" y="22948538"/>
                  <a:ext cx="2825080" cy="2160000"/>
                </a:xfrm>
                <a:prstGeom prst="rect">
                  <a:avLst/>
                </a:prstGeom>
                <a:solidFill>
                  <a:schemeClr val="bg1"/>
                </a:solidFill>
              </p:spPr>
            </p:pic>
          </p:grpSp>
          <p:sp>
            <p:nvSpPr>
              <p:cNvPr id="103" name="TextBox 102"/>
              <p:cNvSpPr txBox="1"/>
              <p:nvPr/>
            </p:nvSpPr>
            <p:spPr>
              <a:xfrm>
                <a:off x="5198939" y="20018573"/>
                <a:ext cx="2592288" cy="595350"/>
              </a:xfrm>
              <a:prstGeom prst="rect">
                <a:avLst/>
              </a:prstGeom>
              <a:noFill/>
            </p:spPr>
            <p:txBody>
              <a:bodyPr wrap="square" lIns="376231" tIns="188116" rIns="376231" bIns="188116" rtlCol="0">
                <a:spAutoFit/>
              </a:bodyPr>
              <a:lstStyle/>
              <a:p>
                <a:pPr marL="940579" indent="-940579"/>
                <a:r>
                  <a:rPr lang="en-US" altLang="zh-CN" sz="1400" b="1" i="1" dirty="0" smtClean="0">
                    <a:solidFill>
                      <a:srgbClr val="C00000"/>
                    </a:solidFill>
                  </a:rPr>
                  <a:t>Press ‘RENT IT NOW’</a:t>
                </a:r>
              </a:p>
            </p:txBody>
          </p:sp>
          <p:cxnSp>
            <p:nvCxnSpPr>
              <p:cNvPr id="105" name="直接箭头连接符 104"/>
              <p:cNvCxnSpPr/>
              <p:nvPr/>
            </p:nvCxnSpPr>
            <p:spPr>
              <a:xfrm>
                <a:off x="3254723" y="20522629"/>
                <a:ext cx="6336704" cy="0"/>
              </a:xfrm>
              <a:prstGeom prst="straightConnector1">
                <a:avLst/>
              </a:prstGeom>
              <a:ln w="38100">
                <a:solidFill>
                  <a:srgbClr val="C00000"/>
                </a:solidFill>
                <a:tailEnd type="arrow"/>
              </a:ln>
            </p:spPr>
            <p:style>
              <a:lnRef idx="1">
                <a:schemeClr val="accent2"/>
              </a:lnRef>
              <a:fillRef idx="0">
                <a:schemeClr val="accent2"/>
              </a:fillRef>
              <a:effectRef idx="0">
                <a:schemeClr val="accent2"/>
              </a:effectRef>
              <a:fontRef idx="minor">
                <a:schemeClr val="tx1"/>
              </a:fontRef>
            </p:style>
          </p:cxnSp>
        </p:grpSp>
        <p:cxnSp>
          <p:nvCxnSpPr>
            <p:cNvPr id="112" name="直接箭头连接符 111"/>
            <p:cNvCxnSpPr/>
            <p:nvPr/>
          </p:nvCxnSpPr>
          <p:spPr>
            <a:xfrm>
              <a:off x="3326731" y="21530741"/>
              <a:ext cx="1080000" cy="0"/>
            </a:xfrm>
            <a:prstGeom prst="straightConnector1">
              <a:avLst/>
            </a:prstGeom>
            <a:ln w="38100">
              <a:solidFill>
                <a:srgbClr val="C00000"/>
              </a:solidFill>
              <a:tailEnd type="arrow"/>
            </a:ln>
          </p:spPr>
          <p:style>
            <a:lnRef idx="1">
              <a:schemeClr val="accent3"/>
            </a:lnRef>
            <a:fillRef idx="0">
              <a:schemeClr val="accent3"/>
            </a:fillRef>
            <a:effectRef idx="0">
              <a:schemeClr val="accent3"/>
            </a:effectRef>
            <a:fontRef idx="minor">
              <a:schemeClr val="tx1"/>
            </a:fontRef>
          </p:style>
        </p:cxnSp>
      </p:grpSp>
      <p:sp>
        <p:nvSpPr>
          <p:cNvPr id="126" name="矩形 125"/>
          <p:cNvSpPr/>
          <p:nvPr/>
        </p:nvSpPr>
        <p:spPr>
          <a:xfrm>
            <a:off x="5342955" y="23278459"/>
            <a:ext cx="216024" cy="432048"/>
          </a:xfrm>
          <a:prstGeom prst="rect">
            <a:avLst/>
          </a:prstGeom>
          <a:no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线形标注 1(带强调线) 127"/>
          <p:cNvSpPr/>
          <p:nvPr/>
        </p:nvSpPr>
        <p:spPr>
          <a:xfrm>
            <a:off x="7791227" y="23402949"/>
            <a:ext cx="1944216" cy="576064"/>
          </a:xfrm>
          <a:prstGeom prst="accentCallout1">
            <a:avLst>
              <a:gd name="adj1" fmla="val 18750"/>
              <a:gd name="adj2" fmla="val -8333"/>
              <a:gd name="adj3" fmla="val 19722"/>
              <a:gd name="adj4" fmla="val -111754"/>
            </a:avLst>
          </a:prstGeom>
          <a:solidFill>
            <a:srgbClr val="FFFF05"/>
          </a:solid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rPr>
              <a:t>Red means available, gray means unavailable. </a:t>
            </a:r>
            <a:endParaRPr lang="zh-CN" altLang="en-US" sz="1400" dirty="0">
              <a:solidFill>
                <a:schemeClr val="tx1"/>
              </a:solidFill>
            </a:endParaRPr>
          </a:p>
        </p:txBody>
      </p:sp>
      <p:sp>
        <p:nvSpPr>
          <p:cNvPr id="132" name="下箭头 131"/>
          <p:cNvSpPr/>
          <p:nvPr/>
        </p:nvSpPr>
        <p:spPr>
          <a:xfrm>
            <a:off x="5414963" y="20667245"/>
            <a:ext cx="1152128" cy="1080120"/>
          </a:xfrm>
          <a:prstGeom prst="downArrow">
            <a:avLst/>
          </a:prstGeom>
          <a:solidFill>
            <a:schemeClr val="bg1">
              <a:lumMod val="85000"/>
            </a:schemeClr>
          </a:solidFill>
          <a:ln>
            <a:solidFill>
              <a:schemeClr val="tx1">
                <a:lumMod val="50000"/>
                <a:lumOff val="50000"/>
              </a:schemeClr>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13535099" y="20492690"/>
            <a:ext cx="7217568" cy="2965229"/>
          </a:xfrm>
          <a:prstGeom prst="rect">
            <a:avLst/>
          </a:prstGeom>
        </p:spPr>
        <p:txBody>
          <a:bodyPr wrap="square" lIns="376231" tIns="188116" rIns="376231" bIns="188116">
            <a:spAutoFit/>
          </a:bodyPr>
          <a:lstStyle/>
          <a:p>
            <a:pPr>
              <a:buFont typeface="Arial" pitchFamily="34" charset="0"/>
              <a:buChar char="•"/>
            </a:pPr>
            <a:r>
              <a:rPr lang="en-US" altLang="zh-CN" sz="2800" b="1" dirty="0" smtClean="0">
                <a:solidFill>
                  <a:srgbClr val="CC00CC"/>
                </a:solidFill>
                <a:latin typeface="Calibri" pitchFamily="34" charset="0"/>
                <a:ea typeface="Arial Unicode MS" pitchFamily="34" charset="-122"/>
                <a:cs typeface="Arial Unicode MS" pitchFamily="34" charset="-122"/>
              </a:rPr>
              <a:t>    I talked to participant b, an employee </a:t>
            </a:r>
          </a:p>
          <a:p>
            <a:r>
              <a:rPr lang="en-US" altLang="zh-CN" sz="2800" b="1" dirty="0" smtClean="0">
                <a:solidFill>
                  <a:srgbClr val="CC00CC"/>
                </a:solidFill>
                <a:latin typeface="Calibri" pitchFamily="34" charset="0"/>
                <a:ea typeface="Arial Unicode MS" pitchFamily="34" charset="-122"/>
                <a:cs typeface="Arial Unicode MS" pitchFamily="34" charset="-122"/>
              </a:rPr>
              <a:t>      and also a specific customer, to learn </a:t>
            </a:r>
          </a:p>
          <a:p>
            <a:r>
              <a:rPr lang="en-US" altLang="zh-CN" sz="2800" b="1" dirty="0" smtClean="0">
                <a:solidFill>
                  <a:srgbClr val="CC00CC"/>
                </a:solidFill>
                <a:latin typeface="Calibri" pitchFamily="34" charset="0"/>
                <a:ea typeface="Arial Unicode MS" pitchFamily="34" charset="-122"/>
                <a:cs typeface="Arial Unicode MS" pitchFamily="34" charset="-122"/>
              </a:rPr>
              <a:t>      his opinion about Food Coop. </a:t>
            </a:r>
          </a:p>
          <a:p>
            <a:pPr>
              <a:buFont typeface="Arial" pitchFamily="34" charset="0"/>
              <a:buChar char="•"/>
            </a:pPr>
            <a:r>
              <a:rPr lang="en-US" altLang="zh-CN" sz="2800" b="1" dirty="0" smtClean="0">
                <a:solidFill>
                  <a:srgbClr val="CC00CC"/>
                </a:solidFill>
                <a:latin typeface="Calibri" pitchFamily="34" charset="0"/>
                <a:ea typeface="Arial Unicode MS" pitchFamily="34" charset="-122"/>
                <a:cs typeface="Arial Unicode MS" pitchFamily="34" charset="-122"/>
              </a:rPr>
              <a:t>    I interpreted the data and captured key </a:t>
            </a:r>
          </a:p>
          <a:p>
            <a:r>
              <a:rPr lang="en-US" altLang="zh-CN" sz="2800" b="1" dirty="0" smtClean="0">
                <a:solidFill>
                  <a:srgbClr val="CC00CC"/>
                </a:solidFill>
                <a:latin typeface="Calibri" pitchFamily="34" charset="0"/>
                <a:ea typeface="Arial Unicode MS" pitchFamily="34" charset="-122"/>
                <a:cs typeface="Arial Unicode MS" pitchFamily="34" charset="-122"/>
              </a:rPr>
              <a:t>      issues.</a:t>
            </a:r>
          </a:p>
          <a:p>
            <a:r>
              <a:rPr lang="en-US" altLang="zh-CN" sz="2800" b="1" dirty="0" smtClean="0"/>
              <a:t> </a:t>
            </a:r>
            <a:endParaRPr lang="zh-CN" altLang="en-US" sz="2800" b="1" dirty="0"/>
          </a:p>
        </p:txBody>
      </p:sp>
      <p:sp>
        <p:nvSpPr>
          <p:cNvPr id="149" name="矩形 148"/>
          <p:cNvSpPr/>
          <p:nvPr/>
        </p:nvSpPr>
        <p:spPr>
          <a:xfrm>
            <a:off x="12975803" y="28589211"/>
            <a:ext cx="8712968" cy="810793"/>
          </a:xfrm>
          <a:prstGeom prst="rect">
            <a:avLst/>
          </a:prstGeom>
        </p:spPr>
        <p:txBody>
          <a:bodyPr wrap="square" lIns="376231" tIns="188116" rIns="376231" bIns="188116">
            <a:spAutoFit/>
          </a:bodyPr>
          <a:lstStyle/>
          <a:p>
            <a:pPr>
              <a:buFont typeface="Arial" pitchFamily="34" charset="0"/>
              <a:buChar char="•"/>
            </a:pPr>
            <a:r>
              <a:rPr lang="en-US" altLang="zh-CN" sz="2800" b="1" dirty="0" smtClean="0">
                <a:solidFill>
                  <a:srgbClr val="CC00CC"/>
                </a:solidFill>
                <a:latin typeface="Calibri" pitchFamily="34" charset="0"/>
                <a:ea typeface="Arial Unicode MS" pitchFamily="34" charset="-122"/>
                <a:cs typeface="Arial Unicode MS" pitchFamily="34" charset="-122"/>
              </a:rPr>
              <a:t>    </a:t>
            </a:r>
            <a:r>
              <a:rPr lang="en-US" altLang="zh-CN" sz="2400" b="1" dirty="0" smtClean="0">
                <a:solidFill>
                  <a:srgbClr val="CC00CC"/>
                </a:solidFill>
                <a:latin typeface="Calibri" pitchFamily="34" charset="0"/>
                <a:ea typeface="Arial Unicode MS" pitchFamily="34" charset="-122"/>
                <a:cs typeface="Arial Unicode MS" pitchFamily="34" charset="-122"/>
              </a:rPr>
              <a:t>We re-designed this space for more efficient shopping. </a:t>
            </a:r>
            <a:r>
              <a:rPr lang="en-US" altLang="zh-CN" sz="2400" b="1" dirty="0" smtClean="0"/>
              <a:t> </a:t>
            </a:r>
            <a:endParaRPr lang="zh-CN" altLang="en-US" sz="2800" b="1" dirty="0"/>
          </a:p>
        </p:txBody>
      </p:sp>
      <p:sp>
        <p:nvSpPr>
          <p:cNvPr id="209" name="右箭头 208"/>
          <p:cNvSpPr/>
          <p:nvPr/>
        </p:nvSpPr>
        <p:spPr>
          <a:xfrm>
            <a:off x="16955675" y="30840891"/>
            <a:ext cx="661363" cy="576139"/>
          </a:xfrm>
          <a:prstGeom prst="rightArrow">
            <a:avLst/>
          </a:prstGeom>
          <a:solidFill>
            <a:srgbClr val="72E3FA"/>
          </a:solidFill>
          <a:ln>
            <a:noFill/>
          </a:ln>
        </p:spPr>
        <p:style>
          <a:lnRef idx="2">
            <a:schemeClr val="accent1">
              <a:shade val="50000"/>
            </a:schemeClr>
          </a:lnRef>
          <a:fillRef idx="1">
            <a:schemeClr val="accent1"/>
          </a:fillRef>
          <a:effectRef idx="0">
            <a:schemeClr val="accent1"/>
          </a:effectRef>
          <a:fontRef idx="minor">
            <a:schemeClr val="lt1"/>
          </a:fontRef>
        </p:style>
        <p:txBody>
          <a:bodyPr lIns="376231" tIns="188116" rIns="376231" bIns="188116" rtlCol="0" anchor="ctr"/>
          <a:lstStyle/>
          <a:p>
            <a:pPr algn="ctr"/>
            <a:endParaRPr lang="zh-CN" altLang="en-US"/>
          </a:p>
        </p:txBody>
      </p:sp>
      <p:sp>
        <p:nvSpPr>
          <p:cNvPr id="199" name="矩形 198"/>
          <p:cNvSpPr/>
          <p:nvPr/>
        </p:nvSpPr>
        <p:spPr>
          <a:xfrm>
            <a:off x="13758945" y="22823878"/>
            <a:ext cx="6145350" cy="749238"/>
          </a:xfrm>
          <a:prstGeom prst="rect">
            <a:avLst/>
          </a:prstGeom>
        </p:spPr>
        <p:txBody>
          <a:bodyPr wrap="square" lIns="376231" tIns="188116" rIns="376231" bIns="188116">
            <a:spAutoFit/>
          </a:bodyPr>
          <a:lstStyle/>
          <a:p>
            <a:pPr algn="ctr"/>
            <a:r>
              <a:rPr lang="en-US" altLang="zh-CN" sz="2400" b="1" dirty="0" smtClean="0"/>
              <a:t>Working at Food Coop</a:t>
            </a:r>
            <a:endParaRPr lang="zh-CN" altLang="en-US" sz="2400" b="1" dirty="0"/>
          </a:p>
        </p:txBody>
      </p:sp>
      <p:pic>
        <p:nvPicPr>
          <p:cNvPr id="150" name="图片 149" descr="foodcoop7.gif"/>
          <p:cNvPicPr>
            <a:picLocks noChangeAspect="1"/>
          </p:cNvPicPr>
          <p:nvPr/>
        </p:nvPicPr>
        <p:blipFill>
          <a:blip r:embed="rId16" cstate="print"/>
          <a:stretch>
            <a:fillRect/>
          </a:stretch>
        </p:blipFill>
        <p:spPr>
          <a:xfrm>
            <a:off x="21781653" y="30101379"/>
            <a:ext cx="3310605" cy="5400000"/>
          </a:xfrm>
          <a:prstGeom prst="rect">
            <a:avLst/>
          </a:prstGeom>
        </p:spPr>
      </p:pic>
      <p:pic>
        <p:nvPicPr>
          <p:cNvPr id="154" name="图片 153" descr="foodcoop6.gif"/>
          <p:cNvPicPr>
            <a:picLocks noChangeAspect="1"/>
          </p:cNvPicPr>
          <p:nvPr/>
        </p:nvPicPr>
        <p:blipFill>
          <a:blip r:embed="rId17" cstate="print"/>
          <a:stretch>
            <a:fillRect/>
          </a:stretch>
        </p:blipFill>
        <p:spPr>
          <a:xfrm>
            <a:off x="21760779" y="24412747"/>
            <a:ext cx="3310605" cy="5400000"/>
          </a:xfrm>
          <a:prstGeom prst="rect">
            <a:avLst/>
          </a:prstGeom>
        </p:spPr>
      </p:pic>
      <p:sp>
        <p:nvSpPr>
          <p:cNvPr id="101" name="TextBox 100"/>
          <p:cNvSpPr txBox="1"/>
          <p:nvPr/>
        </p:nvSpPr>
        <p:spPr>
          <a:xfrm>
            <a:off x="158379" y="19359384"/>
            <a:ext cx="4392488" cy="810793"/>
          </a:xfrm>
          <a:prstGeom prst="rect">
            <a:avLst/>
          </a:prstGeom>
          <a:noFill/>
        </p:spPr>
        <p:txBody>
          <a:bodyPr wrap="square" lIns="376231" tIns="188116" rIns="376231" bIns="188116" rtlCol="0">
            <a:spAutoFit/>
          </a:bodyPr>
          <a:lstStyle/>
          <a:p>
            <a:pPr marL="940579" indent="-940579"/>
            <a:r>
              <a:rPr lang="en-US" altLang="zh-CN" sz="1400" i="1" dirty="0" smtClean="0"/>
              <a:t>“I  have never pressed ‘PICK UP’, I don’t know </a:t>
            </a:r>
          </a:p>
          <a:p>
            <a:pPr marL="940579" indent="-940579"/>
            <a:r>
              <a:rPr lang="en-US" altLang="zh-CN" sz="1400" i="1" dirty="0" smtClean="0"/>
              <a:t>what is use for. It seems useless.”</a:t>
            </a:r>
          </a:p>
        </p:txBody>
      </p:sp>
      <p:sp>
        <p:nvSpPr>
          <p:cNvPr id="106" name="TextBox 105"/>
          <p:cNvSpPr txBox="1"/>
          <p:nvPr/>
        </p:nvSpPr>
        <p:spPr>
          <a:xfrm>
            <a:off x="158379" y="19840448"/>
            <a:ext cx="3744416" cy="810793"/>
          </a:xfrm>
          <a:prstGeom prst="rect">
            <a:avLst/>
          </a:prstGeom>
          <a:noFill/>
        </p:spPr>
        <p:txBody>
          <a:bodyPr wrap="square" lIns="376231" tIns="188116" rIns="376231" bIns="188116" rtlCol="0">
            <a:spAutoFit/>
          </a:bodyPr>
          <a:lstStyle/>
          <a:p>
            <a:pPr marL="940579" indent="-940579"/>
            <a:r>
              <a:rPr lang="en-US" altLang="zh-CN" sz="1400" i="1" dirty="0" smtClean="0"/>
              <a:t>“I  have never pressed ‘PICK UP’, I don’t </a:t>
            </a:r>
          </a:p>
          <a:p>
            <a:pPr marL="940579" indent="-940579"/>
            <a:r>
              <a:rPr lang="en-US" altLang="zh-CN" sz="1400" i="1" dirty="0" smtClean="0"/>
              <a:t>know what is use for. It seems useless.”</a:t>
            </a:r>
          </a:p>
        </p:txBody>
      </p:sp>
      <p:sp>
        <p:nvSpPr>
          <p:cNvPr id="107" name="TextBox 106"/>
          <p:cNvSpPr txBox="1"/>
          <p:nvPr/>
        </p:nvSpPr>
        <p:spPr>
          <a:xfrm>
            <a:off x="158379" y="20349585"/>
            <a:ext cx="3744416" cy="595350"/>
          </a:xfrm>
          <a:prstGeom prst="rect">
            <a:avLst/>
          </a:prstGeom>
          <a:noFill/>
        </p:spPr>
        <p:txBody>
          <a:bodyPr wrap="square" lIns="376231" tIns="188116" rIns="376231" bIns="188116" rtlCol="0">
            <a:spAutoFit/>
          </a:bodyPr>
          <a:lstStyle/>
          <a:p>
            <a:pPr marL="940579" indent="-940579"/>
            <a:r>
              <a:rPr lang="en-US" altLang="zh-CN" sz="1400" i="1" dirty="0" smtClean="0"/>
              <a:t>“I rent game, but not very often.”</a:t>
            </a:r>
          </a:p>
        </p:txBody>
      </p:sp>
      <p:pic>
        <p:nvPicPr>
          <p:cNvPr id="110" name="图片 109" descr="redbox4.gif"/>
          <p:cNvPicPr>
            <a:picLocks noChangeAspect="1"/>
          </p:cNvPicPr>
          <p:nvPr/>
        </p:nvPicPr>
        <p:blipFill>
          <a:blip r:embed="rId18" cstate="print"/>
          <a:stretch>
            <a:fillRect/>
          </a:stretch>
        </p:blipFill>
        <p:spPr>
          <a:xfrm>
            <a:off x="374403" y="22064387"/>
            <a:ext cx="2826520" cy="2160000"/>
          </a:xfrm>
          <a:prstGeom prst="rect">
            <a:avLst/>
          </a:prstGeom>
        </p:spPr>
      </p:pic>
      <p:sp>
        <p:nvSpPr>
          <p:cNvPr id="123" name="线形标注 3(带边框和强调线) 122"/>
          <p:cNvSpPr/>
          <p:nvPr/>
        </p:nvSpPr>
        <p:spPr>
          <a:xfrm>
            <a:off x="1166491" y="25635197"/>
            <a:ext cx="2448272" cy="1152128"/>
          </a:xfrm>
          <a:prstGeom prst="accentBorderCallout3">
            <a:avLst>
              <a:gd name="adj1" fmla="val 49538"/>
              <a:gd name="adj2" fmla="val -9455"/>
              <a:gd name="adj3" fmla="val 49595"/>
              <a:gd name="adj4" fmla="val -22462"/>
              <a:gd name="adj5" fmla="val 5014"/>
              <a:gd name="adj6" fmla="val -22356"/>
              <a:gd name="adj7" fmla="val -115650"/>
              <a:gd name="adj8" fmla="val -21995"/>
            </a:avLst>
          </a:prstGeom>
          <a:solidFill>
            <a:srgbClr val="FFFF05"/>
          </a:solid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rPr>
              <a:t>We re-designed the positions of  buttons based on different using frequencies. </a:t>
            </a:r>
            <a:endParaRPr lang="zh-CN" altLang="en-US" sz="1400" dirty="0">
              <a:solidFill>
                <a:schemeClr val="tx1"/>
              </a:solidFill>
            </a:endParaRPr>
          </a:p>
        </p:txBody>
      </p:sp>
      <p:sp>
        <p:nvSpPr>
          <p:cNvPr id="131" name="矩形 130"/>
          <p:cNvSpPr/>
          <p:nvPr/>
        </p:nvSpPr>
        <p:spPr>
          <a:xfrm>
            <a:off x="472167" y="23834997"/>
            <a:ext cx="2664296" cy="432048"/>
          </a:xfrm>
          <a:prstGeom prst="rect">
            <a:avLst/>
          </a:prstGeom>
          <a:no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线形标注 1(带强调线) 164"/>
          <p:cNvSpPr/>
          <p:nvPr/>
        </p:nvSpPr>
        <p:spPr>
          <a:xfrm>
            <a:off x="7791227" y="25419173"/>
            <a:ext cx="2592288" cy="1368152"/>
          </a:xfrm>
          <a:prstGeom prst="accentCallout1">
            <a:avLst>
              <a:gd name="adj1" fmla="val 18750"/>
              <a:gd name="adj2" fmla="val -8333"/>
              <a:gd name="adj3" fmla="val 18764"/>
              <a:gd name="adj4" fmla="val -44177"/>
            </a:avLst>
          </a:prstGeom>
          <a:solidFill>
            <a:srgbClr val="FFFF05"/>
          </a:solid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rPr>
              <a:t>Type the name of the movie you want to rent directly in this blank. Then the system will show you whether it has this movie and is now available or not.</a:t>
            </a:r>
            <a:endParaRPr lang="zh-CN" altLang="en-US" sz="1400" dirty="0">
              <a:solidFill>
                <a:schemeClr val="tx1"/>
              </a:solidFill>
            </a:endParaRPr>
          </a:p>
        </p:txBody>
      </p:sp>
      <p:sp>
        <p:nvSpPr>
          <p:cNvPr id="166" name="矩形 165"/>
          <p:cNvSpPr/>
          <p:nvPr/>
        </p:nvSpPr>
        <p:spPr>
          <a:xfrm>
            <a:off x="5486971" y="25491181"/>
            <a:ext cx="1224136" cy="432048"/>
          </a:xfrm>
          <a:prstGeom prst="rect">
            <a:avLst/>
          </a:prstGeom>
          <a:no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矩形 166"/>
          <p:cNvSpPr/>
          <p:nvPr/>
        </p:nvSpPr>
        <p:spPr>
          <a:xfrm>
            <a:off x="4766891" y="23402949"/>
            <a:ext cx="432048" cy="1008112"/>
          </a:xfrm>
          <a:prstGeom prst="rect">
            <a:avLst/>
          </a:prstGeom>
          <a:no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线形标注 1(带强调线) 167"/>
          <p:cNvSpPr/>
          <p:nvPr/>
        </p:nvSpPr>
        <p:spPr>
          <a:xfrm>
            <a:off x="7791227" y="24195037"/>
            <a:ext cx="2448272" cy="720080"/>
          </a:xfrm>
          <a:prstGeom prst="accentCallout1">
            <a:avLst>
              <a:gd name="adj1" fmla="val 18750"/>
              <a:gd name="adj2" fmla="val -8333"/>
              <a:gd name="adj3" fmla="val 19722"/>
              <a:gd name="adj4" fmla="val -105529"/>
            </a:avLst>
          </a:prstGeom>
          <a:solidFill>
            <a:srgbClr val="FFFF05"/>
          </a:solidFill>
          <a:ln>
            <a:solidFill>
              <a:srgbClr val="FFF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rPr>
              <a:t>We deleted the posters, only displayed the name of movies.</a:t>
            </a:r>
            <a:endParaRPr lang="zh-CN" altLang="en-US" sz="1400" dirty="0">
              <a:solidFill>
                <a:schemeClr val="tx1"/>
              </a:solidFill>
            </a:endParaRPr>
          </a:p>
        </p:txBody>
      </p:sp>
      <p:pic>
        <p:nvPicPr>
          <p:cNvPr id="170" name="图片 169" descr="foodcoop3.gif"/>
          <p:cNvPicPr>
            <a:picLocks noChangeAspect="1"/>
          </p:cNvPicPr>
          <p:nvPr/>
        </p:nvPicPr>
        <p:blipFill>
          <a:blip r:embed="rId19" cstate="print"/>
          <a:stretch>
            <a:fillRect/>
          </a:stretch>
        </p:blipFill>
        <p:spPr>
          <a:xfrm>
            <a:off x="14055923" y="23402949"/>
            <a:ext cx="5612688" cy="4968000"/>
          </a:xfrm>
          <a:prstGeom prst="rect">
            <a:avLst/>
          </a:prstGeom>
        </p:spPr>
      </p:pic>
      <p:sp>
        <p:nvSpPr>
          <p:cNvPr id="176" name="线形标注 3(带边框和强调线) 175"/>
          <p:cNvSpPr/>
          <p:nvPr/>
        </p:nvSpPr>
        <p:spPr>
          <a:xfrm>
            <a:off x="14343955" y="33174829"/>
            <a:ext cx="3960440" cy="1440160"/>
          </a:xfrm>
          <a:prstGeom prst="accentBorderCallout3">
            <a:avLst>
              <a:gd name="adj1" fmla="val 51077"/>
              <a:gd name="adj2" fmla="val 109382"/>
              <a:gd name="adj3" fmla="val 51134"/>
              <a:gd name="adj4" fmla="val 120143"/>
              <a:gd name="adj5" fmla="val -1142"/>
              <a:gd name="adj6" fmla="val 120248"/>
              <a:gd name="adj7" fmla="val -35298"/>
              <a:gd name="adj8" fmla="val 120251"/>
            </a:avLst>
          </a:prstGeom>
          <a:solidFill>
            <a:srgbClr val="00FF00">
              <a:alpha val="66000"/>
            </a:srgbClr>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rPr>
              <a:t>We put the same type of food together. Home made together, store bought together, same temperature together.  We hoped that these changes could help costumers to find the food they need more efficiently.  </a:t>
            </a:r>
            <a:endParaRPr lang="zh-CN" altLang="en-US" sz="1400" dirty="0">
              <a:solidFill>
                <a:schemeClr val="tx1"/>
              </a:solidFill>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8014</TotalTime>
  <Words>1096</Words>
  <Application>Microsoft Office PowerPoint</Application>
  <PresentationFormat>自定义</PresentationFormat>
  <Paragraphs>102</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幻灯片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unknown</dc:creator>
  <cp:lastModifiedBy>unknown</cp:lastModifiedBy>
  <cp:revision>50</cp:revision>
  <dcterms:created xsi:type="dcterms:W3CDTF">2011-10-23T20:09:50Z</dcterms:created>
  <dcterms:modified xsi:type="dcterms:W3CDTF">2011-10-31T17:25:20Z</dcterms:modified>
</cp:coreProperties>
</file>